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57" r:id="rId3"/>
    <p:sldId id="258" r:id="rId4"/>
    <p:sldId id="259" r:id="rId5"/>
    <p:sldId id="306" r:id="rId6"/>
    <p:sldId id="283" r:id="rId7"/>
    <p:sldId id="260" r:id="rId8"/>
    <p:sldId id="261" r:id="rId9"/>
    <p:sldId id="307" r:id="rId10"/>
    <p:sldId id="263" r:id="rId11"/>
    <p:sldId id="284" r:id="rId12"/>
    <p:sldId id="285" r:id="rId13"/>
    <p:sldId id="308" r:id="rId14"/>
    <p:sldId id="313" r:id="rId15"/>
    <p:sldId id="287" r:id="rId16"/>
    <p:sldId id="288" r:id="rId17"/>
    <p:sldId id="316" r:id="rId18"/>
    <p:sldId id="286" r:id="rId19"/>
    <p:sldId id="289" r:id="rId20"/>
    <p:sldId id="292" r:id="rId21"/>
    <p:sldId id="309" r:id="rId22"/>
    <p:sldId id="314" r:id="rId23"/>
    <p:sldId id="293" r:id="rId24"/>
    <p:sldId id="294" r:id="rId25"/>
    <p:sldId id="317" r:id="rId26"/>
    <p:sldId id="295" r:id="rId27"/>
    <p:sldId id="296" r:id="rId28"/>
    <p:sldId id="298" r:id="rId29"/>
    <p:sldId id="310" r:id="rId30"/>
    <p:sldId id="315" r:id="rId31"/>
    <p:sldId id="299" r:id="rId32"/>
    <p:sldId id="300" r:id="rId33"/>
    <p:sldId id="318" r:id="rId34"/>
    <p:sldId id="311" r:id="rId35"/>
    <p:sldId id="301" r:id="rId36"/>
    <p:sldId id="302" r:id="rId37"/>
    <p:sldId id="312" r:id="rId38"/>
    <p:sldId id="303" r:id="rId39"/>
    <p:sldId id="304" r:id="rId40"/>
    <p:sldId id="319" r:id="rId41"/>
    <p:sldId id="30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31CD1B-3138-915E-D48D-E573643EA09A}" v="266" dt="2025-05-05T15:33:25.991"/>
    <p1510:client id="{672AED66-797F-46DA-AE30-7477C9CC3EE7}" v="95" dt="2025-05-05T10:36:33.041"/>
    <p1510:client id="{8BA60366-9F4B-6586-D2A8-07FE9C94CF6D}" v="25" dt="2025-05-05T17:58:01.558"/>
    <p1510:client id="{B49690DF-2245-B9DB-A50E-1CFB536BB5FD}" v="1344" dt="2025-05-05T20:31:58.279"/>
    <p1510:client id="{B7014CDD-0B46-57F2-2B11-9D9F4F0503EA}" v="602" dt="2025-05-05T17:54:25.760"/>
    <p1510:client id="{C68673A8-2012-289F-F941-77160C9AA470}" v="5" dt="2025-05-05T17:59: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368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780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4234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274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8315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0286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1314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7666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39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62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094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77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202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093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339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862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98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15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gif"/><Relationship Id="rId4" Type="http://schemas.openxmlformats.org/officeDocument/2006/relationships/image" Target="../media/image24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2.png"/><Relationship Id="rId7" Type="http://schemas.openxmlformats.org/officeDocument/2006/relationships/image" Target="../media/image4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ccess.thecvf.com/content/ICCV2021W/CVPPA/html/Guo_LeafMask_Towards_Greater_Accuracy_on_Leaf_Segmentation_ICCVW_2021_paper.html" TargetMode="External"/><Relationship Id="rId2" Type="http://schemas.openxmlformats.org/officeDocument/2006/relationships/hyperlink" Target="https://ieeexplore.ieee.org/abstract/document/7025081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9551" y="102638"/>
            <a:ext cx="7715378" cy="2976464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200" b="1"/>
              <a:t>Robustness Evaluation of </a:t>
            </a:r>
            <a:r>
              <a:rPr lang="en-US" sz="4200" b="1" err="1"/>
              <a:t>LeTra</a:t>
            </a:r>
            <a:r>
              <a:rPr lang="en-US" sz="4200" b="1" dirty="0"/>
              <a:t> </a:t>
            </a:r>
            <a:r>
              <a:rPr lang="en-US" sz="4200" b="1">
                <a:ea typeface="+mj-lt"/>
                <a:cs typeface="+mj-lt"/>
              </a:rPr>
              <a:t>(Jurado-Ruiz et al., 2024)</a:t>
            </a:r>
            <a:r>
              <a:rPr lang="en-US" sz="4200" b="1"/>
              <a:t>Leaf Tracking Under Image Degradations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6015" y="3778898"/>
            <a:ext cx="4516018" cy="219269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/>
              <a:t>Sumitra Shrestha</a:t>
            </a:r>
          </a:p>
          <a:p>
            <a:pPr>
              <a:lnSpc>
                <a:spcPct val="90000"/>
              </a:lnSpc>
            </a:pPr>
            <a:r>
              <a:rPr lang="en-US" sz="1800"/>
              <a:t>CS Department - SIUE, IL, USA</a:t>
            </a:r>
          </a:p>
          <a:p>
            <a:pPr>
              <a:lnSpc>
                <a:spcPct val="90000"/>
              </a:lnSpc>
            </a:pPr>
            <a:r>
              <a:rPr lang="en-US" sz="1800"/>
              <a:t>Advisor: Dr. Rubi Quinones</a:t>
            </a:r>
          </a:p>
        </p:txBody>
      </p:sp>
      <p:pic>
        <p:nvPicPr>
          <p:cNvPr id="1026" name="Picture 2" descr="A close-up of a flower&#10;&#10;Description automatically generated">
            <a:extLst>
              <a:ext uri="{FF2B5EF4-FFF2-40B4-BE49-F238E27FC236}">
                <a16:creationId xmlns:a16="http://schemas.microsoft.com/office/drawing/2014/main" id="{ADA70106-E941-2A35-D7ED-9EFB6F6A9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2" r="19704" b="3"/>
          <a:stretch/>
        </p:blipFill>
        <p:spPr bwMode="auto">
          <a:xfrm>
            <a:off x="9254930" y="0"/>
            <a:ext cx="406400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E6E9A-2D28-0429-8E20-D509E1DFD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-20864"/>
            <a:ext cx="10018713" cy="1893206"/>
          </a:xfrm>
        </p:spPr>
        <p:txBody>
          <a:bodyPr/>
          <a:lstStyle/>
          <a:p>
            <a:r>
              <a:rPr lang="en-US"/>
              <a:t>Results – Gaussian Blur </a:t>
            </a:r>
          </a:p>
        </p:txBody>
      </p:sp>
      <p:pic>
        <p:nvPicPr>
          <p:cNvPr id="7" name="Content Placeholder 6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82E52BAA-915C-B038-7B9A-A651F8DFA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" y="1370965"/>
            <a:ext cx="8014471" cy="548957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22F4C0-4792-36A3-00E8-523155ABB855}"/>
              </a:ext>
            </a:extLst>
          </p:cNvPr>
          <p:cNvSpPr txBox="1"/>
          <p:nvPr/>
        </p:nvSpPr>
        <p:spPr>
          <a:xfrm>
            <a:off x="8034337" y="1882775"/>
            <a:ext cx="4140200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F1 score drops as blur increases (3×3 &gt; 5×5 &gt; 7×7).</a:t>
            </a:r>
          </a:p>
          <a:p>
            <a:pPr marL="228600" indent="-228600">
              <a:buFont typeface=""/>
              <a:buChar char="•"/>
            </a:pPr>
            <a:r>
              <a:rPr lang="en-US"/>
              <a:t>3×3 kernel shows best performance (peak: 0.93).</a:t>
            </a:r>
          </a:p>
          <a:p>
            <a:pPr marL="228600" indent="-228600">
              <a:buFont typeface=""/>
              <a:buChar char="•"/>
            </a:pPr>
            <a:r>
              <a:rPr lang="en-US"/>
              <a:t>Strong trays: A2, B2, C2 (high scores across all kernels).</a:t>
            </a:r>
          </a:p>
          <a:p>
            <a:pPr marL="228600" indent="-228600">
              <a:buFont typeface=""/>
              <a:buChar char="•"/>
            </a:pPr>
            <a:r>
              <a:rPr lang="en-US"/>
              <a:t>Weak trays: A1, B3 (most affected by blur).</a:t>
            </a:r>
          </a:p>
          <a:p>
            <a:pPr marL="228600" indent="-228600">
              <a:buFont typeface=""/>
              <a:buChar char="•"/>
            </a:pPr>
            <a:r>
              <a:rPr lang="en-US"/>
              <a:t>Larger kernels reduce segmentation accuracy.</a:t>
            </a:r>
          </a:p>
          <a:p>
            <a:pPr marL="228600" indent="-228600">
              <a:buFont typeface=""/>
              <a:buChar char="•"/>
            </a:pPr>
            <a:r>
              <a:rPr lang="en-US"/>
              <a:t>LeTra model is sensitive to heavy blur – robust under mild blur only.</a:t>
            </a:r>
          </a:p>
        </p:txBody>
      </p:sp>
    </p:spTree>
    <p:extLst>
      <p:ext uri="{BB962C8B-B14F-4D97-AF65-F5344CB8AC3E}">
        <p14:creationId xmlns:p14="http://schemas.microsoft.com/office/powerpoint/2010/main" val="1825092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E6E9A-2D28-0429-8E20-D509E1DFD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264886"/>
            <a:ext cx="10018713" cy="1607456"/>
          </a:xfrm>
        </p:spPr>
        <p:txBody>
          <a:bodyPr/>
          <a:lstStyle/>
          <a:p>
            <a:r>
              <a:rPr lang="en-US"/>
              <a:t>Results – Gaussian Blur </a:t>
            </a:r>
          </a:p>
        </p:txBody>
      </p:sp>
      <p:pic>
        <p:nvPicPr>
          <p:cNvPr id="13" name="Content Placeholder 12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20A05E26-0640-A2B7-1ED4-E2C088D2BA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" y="1330133"/>
            <a:ext cx="7394575" cy="552434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0C50B9-84C6-B62C-25D1-E54F39468AE2}"/>
              </a:ext>
            </a:extLst>
          </p:cNvPr>
          <p:cNvSpPr txBox="1"/>
          <p:nvPr/>
        </p:nvSpPr>
        <p:spPr>
          <a:xfrm>
            <a:off x="7534275" y="1565275"/>
            <a:ext cx="4648200" cy="53553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b="1" dirty="0"/>
              <a:t>Higher </a:t>
            </a:r>
            <a:r>
              <a:rPr lang="en-US" b="1" dirty="0" err="1"/>
              <a:t>IoU</a:t>
            </a:r>
            <a:r>
              <a:rPr lang="en-US" b="1" dirty="0"/>
              <a:t> with smaller blur:</a:t>
            </a:r>
            <a:r>
              <a:rPr lang="en-US" dirty="0"/>
              <a:t> 3×3 kernel consistently yields highest </a:t>
            </a:r>
            <a:r>
              <a:rPr lang="en-US" dirty="0" err="1"/>
              <a:t>IoU</a:t>
            </a:r>
            <a:r>
              <a:rPr lang="en-US" dirty="0"/>
              <a:t> across trays.</a:t>
            </a:r>
          </a:p>
          <a:p>
            <a:pPr marL="228600" indent="-228600">
              <a:buFont typeface=""/>
              <a:buChar char="•"/>
            </a:pPr>
            <a:endParaRPr lang="en-US" dirty="0"/>
          </a:p>
          <a:p>
            <a:pPr marL="228600" indent="-228600">
              <a:buFont typeface=""/>
              <a:buChar char="•"/>
            </a:pPr>
            <a:r>
              <a:rPr lang="en-US" b="1" dirty="0"/>
              <a:t>Strongest performance:</a:t>
            </a:r>
            <a:r>
              <a:rPr lang="en-US" dirty="0"/>
              <a:t> C1 (0.90), A2 (0.89), B2 (0.88) with 3×3 blur.</a:t>
            </a:r>
          </a:p>
          <a:p>
            <a:pPr marL="228600" indent="-228600">
              <a:buFont typeface=""/>
              <a:buChar char="•"/>
            </a:pPr>
            <a:endParaRPr lang="en-US" dirty="0"/>
          </a:p>
          <a:p>
            <a:pPr marL="228600" indent="-228600">
              <a:buFont typeface=""/>
              <a:buChar char="•"/>
            </a:pPr>
            <a:r>
              <a:rPr lang="en-US" b="1" dirty="0" err="1"/>
              <a:t>IoU</a:t>
            </a:r>
            <a:r>
              <a:rPr lang="en-US" b="1" dirty="0"/>
              <a:t> drops with kernel size:</a:t>
            </a:r>
            <a:r>
              <a:rPr lang="en-US" dirty="0"/>
              <a:t> 7×7 blur causes visible reduction across all trays.</a:t>
            </a:r>
          </a:p>
          <a:p>
            <a:pPr marL="228600" indent="-228600">
              <a:buFont typeface=""/>
              <a:buChar char="•"/>
            </a:pPr>
            <a:endParaRPr lang="en-US" dirty="0"/>
          </a:p>
          <a:p>
            <a:pPr marL="228600" indent="-228600">
              <a:buFont typeface=""/>
              <a:buChar char="•"/>
            </a:pPr>
            <a:r>
              <a:rPr lang="en-US" b="1" dirty="0"/>
              <a:t>Most blur-sensitive trays:</a:t>
            </a:r>
            <a:r>
              <a:rPr lang="en-US" dirty="0"/>
              <a:t> A1 and B3 show the lowest </a:t>
            </a:r>
            <a:r>
              <a:rPr lang="en-US" dirty="0" err="1"/>
              <a:t>IoU</a:t>
            </a:r>
            <a:r>
              <a:rPr lang="en-US" dirty="0"/>
              <a:t> under all conditions.</a:t>
            </a:r>
          </a:p>
          <a:p>
            <a:pPr marL="228600" indent="-228600">
              <a:buFont typeface=""/>
              <a:buChar char="•"/>
            </a:pPr>
            <a:endParaRPr lang="en-US" dirty="0"/>
          </a:p>
          <a:p>
            <a:pPr marL="228600" indent="-228600">
              <a:buFont typeface=""/>
              <a:buChar char="•"/>
            </a:pPr>
            <a:r>
              <a:rPr lang="en-US" b="1" dirty="0"/>
              <a:t>3×3 remains most robust</a:t>
            </a:r>
            <a:r>
              <a:rPr lang="en-US" dirty="0"/>
              <a:t>, while 7×7 impacts segmentation accuracy significantly.</a:t>
            </a:r>
          </a:p>
          <a:p>
            <a:pPr marL="228600" indent="-228600">
              <a:buFont typeface=""/>
              <a:buChar char="•"/>
            </a:pPr>
            <a:endParaRPr lang="en-US" dirty="0"/>
          </a:p>
          <a:p>
            <a:pPr marL="228600" indent="-228600">
              <a:buFont typeface=""/>
              <a:buChar char="•"/>
            </a:pPr>
            <a:r>
              <a:rPr lang="en-US" b="1" dirty="0"/>
              <a:t>Conclusion:</a:t>
            </a:r>
            <a:r>
              <a:rPr lang="en-US" dirty="0"/>
              <a:t> </a:t>
            </a:r>
            <a:r>
              <a:rPr lang="en-US" dirty="0" err="1"/>
              <a:t>IoU</a:t>
            </a:r>
            <a:r>
              <a:rPr lang="en-US" dirty="0"/>
              <a:t> metric confirms the </a:t>
            </a:r>
            <a:r>
              <a:rPr lang="en-US" dirty="0" err="1"/>
              <a:t>LeTra</a:t>
            </a:r>
            <a:r>
              <a:rPr lang="en-US" dirty="0"/>
              <a:t> model’s performance degrades with heavier blurring—especially for trays with denser or more complex leaf arrangements.</a:t>
            </a:r>
          </a:p>
        </p:txBody>
      </p:sp>
    </p:spTree>
    <p:extLst>
      <p:ext uri="{BB962C8B-B14F-4D97-AF65-F5344CB8AC3E}">
        <p14:creationId xmlns:p14="http://schemas.microsoft.com/office/powerpoint/2010/main" val="3959223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E6E9A-2D28-0429-8E20-D509E1DFD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5747778" cy="1752599"/>
          </a:xfrm>
        </p:spPr>
        <p:txBody>
          <a:bodyPr>
            <a:normAutofit/>
          </a:bodyPr>
          <a:lstStyle/>
          <a:p>
            <a:r>
              <a:rPr lang="en-US"/>
              <a:t>Results – Gaussian Blur </a:t>
            </a:r>
          </a:p>
        </p:txBody>
      </p:sp>
      <p:pic>
        <p:nvPicPr>
          <p:cNvPr id="8" name="Picture 7" descr="A graph of a number of green squares&#10;&#10;Description automatically generated">
            <a:extLst>
              <a:ext uri="{FF2B5EF4-FFF2-40B4-BE49-F238E27FC236}">
                <a16:creationId xmlns:a16="http://schemas.microsoft.com/office/drawing/2014/main" id="{72A8B7B2-4188-92BD-CAEA-C83750107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278" y="595542"/>
            <a:ext cx="4729801" cy="2932475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6" name="Content Placeholder 5" descr="A graph of a number of blue squares&#10;&#10;Description automatically generated">
            <a:extLst>
              <a:ext uri="{FF2B5EF4-FFF2-40B4-BE49-F238E27FC236}">
                <a16:creationId xmlns:a16="http://schemas.microsoft.com/office/drawing/2014/main" id="{7976B624-DFDC-F0AE-AB22-26C78C885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542" y="3773124"/>
            <a:ext cx="4729801" cy="29324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3074" name="Picture 2" descr="Picture 10, Picture">
            <a:extLst>
              <a:ext uri="{FF2B5EF4-FFF2-40B4-BE49-F238E27FC236}">
                <a16:creationId xmlns:a16="http://schemas.microsoft.com/office/drawing/2014/main" id="{AF0BB3D6-7837-8000-35B9-0493E0990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16" y="2330852"/>
            <a:ext cx="5881769" cy="359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971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BEC8FD-1178-DBAD-6BCF-736D04BD7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959D6-F034-7BF8-12C7-3EDB500DD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503238"/>
            <a:ext cx="7763902" cy="6348410"/>
          </a:xfrm>
        </p:spPr>
        <p:txBody>
          <a:bodyPr>
            <a:normAutofit/>
          </a:bodyPr>
          <a:lstStyle/>
          <a:p>
            <a:r>
              <a:rPr lang="en-US" dirty="0"/>
              <a:t>Results – Gaussian Blur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2800" dirty="0"/>
              <a:t>Segmentation</a:t>
            </a:r>
            <a:r>
              <a:rPr lang="en-US" dirty="0"/>
              <a:t> </a:t>
            </a:r>
            <a:r>
              <a:rPr lang="en-US" sz="3200" dirty="0"/>
              <a:t>dataset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</a:t>
            </a:r>
            <a:br>
              <a:rPr lang="en-US" dirty="0"/>
            </a:br>
            <a:br>
              <a:rPr lang="en-US" dirty="0"/>
            </a:br>
            <a:r>
              <a:rPr lang="en-US" sz="3200" dirty="0"/>
              <a:t>Tracking dataset</a:t>
            </a:r>
          </a:p>
        </p:txBody>
      </p:sp>
      <p:pic>
        <p:nvPicPr>
          <p:cNvPr id="3" name="Picture 2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A85672CF-54AE-590E-338F-04BE994B8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870" y="2097670"/>
            <a:ext cx="5095274" cy="1755977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D916CB4-4DB5-2930-F626-56B352B31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559" y="4290833"/>
            <a:ext cx="1617925" cy="1714259"/>
          </a:xfrm>
          <a:prstGeom prst="rect">
            <a:avLst/>
          </a:prstGeom>
        </p:spPr>
      </p:pic>
      <p:pic>
        <p:nvPicPr>
          <p:cNvPr id="7" name="Picture 6" descr="A black background with colorful squares&#10;&#10;AI-generated content may be incorrect.">
            <a:extLst>
              <a:ext uri="{FF2B5EF4-FFF2-40B4-BE49-F238E27FC236}">
                <a16:creationId xmlns:a16="http://schemas.microsoft.com/office/drawing/2014/main" id="{6C64A107-6A42-9242-E9AF-22C3740E5D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869" y="4269127"/>
            <a:ext cx="1638784" cy="1736084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1840A40-BE39-EAEE-9AF6-23D8595AB9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4671" y="4313016"/>
            <a:ext cx="1588387" cy="17333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3B9D5B-206B-EDAC-9E89-879C11B144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7230" y="2097430"/>
            <a:ext cx="5413818" cy="1775751"/>
          </a:xfrm>
          <a:prstGeom prst="rect">
            <a:avLst/>
          </a:prstGeom>
        </p:spPr>
      </p:pic>
      <p:pic>
        <p:nvPicPr>
          <p:cNvPr id="14" name="Picture 13" descr="A white and black image of a flower&#10;&#10;AI-generated content may be incorrect.">
            <a:extLst>
              <a:ext uri="{FF2B5EF4-FFF2-40B4-BE49-F238E27FC236}">
                <a16:creationId xmlns:a16="http://schemas.microsoft.com/office/drawing/2014/main" id="{E0E7897C-35CD-0B45-D977-A544F63B0A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5655" y="4264910"/>
            <a:ext cx="1655905" cy="1771650"/>
          </a:xfrm>
          <a:prstGeom prst="rect">
            <a:avLst/>
          </a:prstGeom>
        </p:spPr>
      </p:pic>
      <p:pic>
        <p:nvPicPr>
          <p:cNvPr id="15" name="Picture 14" descr="A white flower on a black background&#10;&#10;AI-generated content may be incorrect.">
            <a:extLst>
              <a:ext uri="{FF2B5EF4-FFF2-40B4-BE49-F238E27FC236}">
                <a16:creationId xmlns:a16="http://schemas.microsoft.com/office/drawing/2014/main" id="{09CC2CEE-DC3A-B02F-EB4E-C0A2B078ED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6965" y="4243205"/>
            <a:ext cx="1819879" cy="1800588"/>
          </a:xfrm>
          <a:prstGeom prst="rect">
            <a:avLst/>
          </a:prstGeom>
        </p:spPr>
      </p:pic>
      <p:pic>
        <p:nvPicPr>
          <p:cNvPr id="16" name="Picture 15" descr="A white flower with many petals&#10;&#10;AI-generated content may be incorrect.">
            <a:extLst>
              <a:ext uri="{FF2B5EF4-FFF2-40B4-BE49-F238E27FC236}">
                <a16:creationId xmlns:a16="http://schemas.microsoft.com/office/drawing/2014/main" id="{0AAA18D5-D424-5777-FA02-FEF0D391BF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61897" y="4269730"/>
            <a:ext cx="1752360" cy="176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498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0AAE9B-58B5-A1F9-B86C-E5B3EA180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60906-A206-EDA2-2878-A1919B3CD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503238"/>
            <a:ext cx="7763902" cy="3062285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– Gaussian Blur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sz="3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CDA64D-AFF7-245D-1DA6-036F325EC80F}"/>
              </a:ext>
            </a:extLst>
          </p:cNvPr>
          <p:cNvSpPr txBox="1"/>
          <p:nvPr/>
        </p:nvSpPr>
        <p:spPr>
          <a:xfrm>
            <a:off x="2168525" y="1716088"/>
            <a:ext cx="9077325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sz="2400" dirty="0"/>
              <a:t>The predictions on blurred images using a </a:t>
            </a:r>
            <a:r>
              <a:rPr lang="en-US" sz="2400" b="1" dirty="0"/>
              <a:t>3×3 Gaussian kernel</a:t>
            </a:r>
            <a:r>
              <a:rPr lang="en-US" sz="2400" dirty="0"/>
              <a:t>.</a:t>
            </a:r>
          </a:p>
          <a:p>
            <a:pPr marL="228600" indent="-228600">
              <a:buFont typeface=""/>
              <a:buChar char="•"/>
            </a:pPr>
            <a:endParaRPr lang="en-US" sz="2400" dirty="0"/>
          </a:p>
          <a:p>
            <a:pPr marL="228600" indent="-228600">
              <a:buFont typeface=""/>
              <a:buChar char="•"/>
            </a:pPr>
            <a:r>
              <a:rPr lang="en-US" sz="2400" b="1" dirty="0"/>
              <a:t>Top row:</a:t>
            </a:r>
            <a:r>
              <a:rPr lang="en-US" sz="2400" dirty="0"/>
              <a:t> Segmentation dataset—leaf boundaries remain well defined even under blur.</a:t>
            </a:r>
          </a:p>
          <a:p>
            <a:pPr marL="228600" indent="-228600">
              <a:buFont typeface=""/>
              <a:buChar char="•"/>
            </a:pPr>
            <a:endParaRPr lang="en-US" sz="2400" dirty="0"/>
          </a:p>
          <a:p>
            <a:pPr marL="228600" indent="-228600">
              <a:buFont typeface=""/>
              <a:buChar char="•"/>
            </a:pPr>
            <a:r>
              <a:rPr lang="en-US" sz="2400" b="1" dirty="0"/>
              <a:t>Bottom row:</a:t>
            </a:r>
            <a:r>
              <a:rPr lang="en-US" sz="2400" dirty="0"/>
              <a:t> Tracking dataset—leaf identity is consistently maintained across timepoints.</a:t>
            </a:r>
          </a:p>
          <a:p>
            <a:pPr marL="228600" indent="-228600">
              <a:buFont typeface=""/>
              <a:buChar char="•"/>
            </a:pPr>
            <a:endParaRPr lang="en-US" sz="2400" dirty="0"/>
          </a:p>
          <a:p>
            <a:pPr marL="228600" indent="-228600">
              <a:buFont typeface=""/>
              <a:buChar char="•"/>
            </a:pPr>
            <a:r>
              <a:rPr lang="en-US" sz="2400" dirty="0"/>
              <a:t>Model shows </a:t>
            </a:r>
            <a:r>
              <a:rPr lang="en-US" sz="2400" b="1" dirty="0"/>
              <a:t>strong robustness</a:t>
            </a:r>
            <a:r>
              <a:rPr lang="en-US" sz="2400" dirty="0"/>
              <a:t> to mild blur across both datasets.</a:t>
            </a:r>
          </a:p>
          <a:p>
            <a:pPr marL="228600" indent="-228600">
              <a:buFont typeface=""/>
              <a:buChar char="•"/>
            </a:pPr>
            <a:endParaRPr lang="en-US" sz="2400" dirty="0"/>
          </a:p>
          <a:p>
            <a:pPr marL="228600" indent="-228600">
              <a:buFont typeface=""/>
              <a:buChar char="•"/>
            </a:pPr>
            <a:r>
              <a:rPr lang="en-US" sz="2400" dirty="0"/>
              <a:t>Visual results support high F1 and </a:t>
            </a:r>
            <a:r>
              <a:rPr lang="en-US" sz="2400" err="1"/>
              <a:t>IoU</a:t>
            </a:r>
            <a:r>
              <a:rPr lang="en-US" sz="2400" dirty="0"/>
              <a:t> scores seen in earlier plots.</a:t>
            </a:r>
          </a:p>
        </p:txBody>
      </p:sp>
    </p:spTree>
    <p:extLst>
      <p:ext uri="{BB962C8B-B14F-4D97-AF65-F5344CB8AC3E}">
        <p14:creationId xmlns:p14="http://schemas.microsoft.com/office/powerpoint/2010/main" val="3085749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E6E9A-2D28-0429-8E20-D509E1DFD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-8681"/>
            <a:ext cx="5747778" cy="1723663"/>
          </a:xfrm>
        </p:spPr>
        <p:txBody>
          <a:bodyPr>
            <a:normAutofit/>
          </a:bodyPr>
          <a:lstStyle/>
          <a:p>
            <a:r>
              <a:rPr lang="en-US"/>
              <a:t>Results –Gaussian Blur  </a:t>
            </a:r>
          </a:p>
        </p:txBody>
      </p:sp>
      <p:pic>
        <p:nvPicPr>
          <p:cNvPr id="4" name="Picture 3" descr="A graph of multiple colored bars&#10;&#10;Description automatically generated with medium confidence">
            <a:extLst>
              <a:ext uri="{FF2B5EF4-FFF2-40B4-BE49-F238E27FC236}">
                <a16:creationId xmlns:a16="http://schemas.microsoft.com/office/drawing/2014/main" id="{CC3CD915-A8EB-E7C2-E5CF-325D69ED8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37" y="1480286"/>
            <a:ext cx="8894945" cy="47319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37B117-4E27-CB15-3F96-B63A0C506D58}"/>
              </a:ext>
            </a:extLst>
          </p:cNvPr>
          <p:cNvSpPr txBox="1"/>
          <p:nvPr/>
        </p:nvSpPr>
        <p:spPr>
          <a:xfrm>
            <a:off x="9074552" y="673261"/>
            <a:ext cx="2907174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dirty="0"/>
              <a:t>ID F1 Scores are consistently </a:t>
            </a:r>
            <a:r>
              <a:rPr lang="en-US" b="1" dirty="0"/>
              <a:t>very high</a:t>
            </a:r>
            <a:r>
              <a:rPr lang="en-US" dirty="0"/>
              <a:t>, even with blur.</a:t>
            </a:r>
          </a:p>
          <a:p>
            <a:pPr marL="228600" indent="-228600">
              <a:buFont typeface=""/>
              <a:buChar char="•"/>
            </a:pPr>
            <a:endParaRPr lang="en-US" dirty="0"/>
          </a:p>
          <a:p>
            <a:pPr marL="228600" indent="-228600">
              <a:buFont typeface=""/>
              <a:buChar char="•"/>
            </a:pPr>
            <a:r>
              <a:rPr lang="en-US" dirty="0"/>
              <a:t>Most trays score </a:t>
            </a:r>
            <a:r>
              <a:rPr lang="en-US" b="1" dirty="0"/>
              <a:t>above 0.98</a:t>
            </a:r>
            <a:r>
              <a:rPr lang="en-US" dirty="0"/>
              <a:t>, showing strong tracking stability.</a:t>
            </a:r>
          </a:p>
          <a:p>
            <a:pPr marL="228600" indent="-228600">
              <a:buFont typeface=""/>
              <a:buChar char="•"/>
            </a:pPr>
            <a:endParaRPr lang="en-US" dirty="0"/>
          </a:p>
          <a:p>
            <a:pPr marL="228600" indent="-228600">
              <a:buFont typeface=""/>
              <a:buChar char="•"/>
            </a:pPr>
            <a:r>
              <a:rPr lang="en-US" b="1" dirty="0"/>
              <a:t>B3 and C3</a:t>
            </a:r>
            <a:r>
              <a:rPr lang="en-US" dirty="0"/>
              <a:t> reach </a:t>
            </a:r>
            <a:r>
              <a:rPr lang="en-US" b="1" dirty="0"/>
              <a:t>perfect 1.000</a:t>
            </a:r>
            <a:r>
              <a:rPr lang="en-US" dirty="0"/>
              <a:t> under 5×5 and 7×7 blur.</a:t>
            </a:r>
          </a:p>
          <a:p>
            <a:pPr marL="228600" indent="-228600">
              <a:buFont typeface=""/>
              <a:buChar char="•"/>
            </a:pPr>
            <a:endParaRPr lang="en-US" dirty="0"/>
          </a:p>
          <a:p>
            <a:pPr marL="228600" indent="-228600">
              <a:buFont typeface=""/>
              <a:buChar char="•"/>
            </a:pPr>
            <a:r>
              <a:rPr lang="en-US" dirty="0"/>
              <a:t>Minor drops occur (e.g., </a:t>
            </a:r>
            <a:r>
              <a:rPr lang="en-US" b="1" dirty="0"/>
              <a:t>C2, C3</a:t>
            </a:r>
            <a:r>
              <a:rPr lang="en-US" dirty="0"/>
              <a:t>) but still stay above 0.95.</a:t>
            </a:r>
          </a:p>
          <a:p>
            <a:pPr marL="228600" indent="-228600">
              <a:buFont typeface=""/>
              <a:buChar char="•"/>
            </a:pPr>
            <a:endParaRPr lang="en-US" dirty="0"/>
          </a:p>
          <a:p>
            <a:pPr marL="228600" indent="-228600">
              <a:buFont typeface=""/>
              <a:buChar char="•"/>
            </a:pPr>
            <a:r>
              <a:rPr lang="en-US" b="1" dirty="0"/>
              <a:t>Conclusion:</a:t>
            </a:r>
            <a:r>
              <a:rPr lang="en-US" dirty="0"/>
              <a:t> </a:t>
            </a:r>
            <a:r>
              <a:rPr lang="en-US" dirty="0" err="1"/>
              <a:t>LeTra’s</a:t>
            </a:r>
            <a:r>
              <a:rPr lang="en-US" dirty="0"/>
              <a:t> tracking is </a:t>
            </a:r>
            <a:r>
              <a:rPr lang="en-US" b="1" dirty="0"/>
              <a:t>highly robust to blur</a:t>
            </a:r>
            <a:r>
              <a:rPr lang="en-US" dirty="0"/>
              <a:t>, even when segmentation slightly degrades.</a:t>
            </a:r>
          </a:p>
        </p:txBody>
      </p:sp>
    </p:spTree>
    <p:extLst>
      <p:ext uri="{BB962C8B-B14F-4D97-AF65-F5344CB8AC3E}">
        <p14:creationId xmlns:p14="http://schemas.microsoft.com/office/powerpoint/2010/main" val="612574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E6E9A-2D28-0429-8E20-D509E1DFD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5747778" cy="1752599"/>
          </a:xfrm>
        </p:spPr>
        <p:txBody>
          <a:bodyPr>
            <a:normAutofit/>
          </a:bodyPr>
          <a:lstStyle/>
          <a:p>
            <a:r>
              <a:rPr lang="en-US"/>
              <a:t>Results –Gaussian Blur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C98108-1618-8C97-13C6-E3339BBED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77" y="2032739"/>
            <a:ext cx="4782032" cy="38495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DA02BB-BAC1-75AB-98F4-15EBCEA14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277" y="2306859"/>
            <a:ext cx="2861598" cy="2851953"/>
          </a:xfrm>
          <a:prstGeom prst="rect">
            <a:avLst/>
          </a:prstGeom>
        </p:spPr>
      </p:pic>
      <p:pic>
        <p:nvPicPr>
          <p:cNvPr id="9" name="Picture 8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B8798D0B-87F2-3A72-1D3D-1B674BFCBF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9403" y="2306859"/>
            <a:ext cx="2890535" cy="29098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F46FE6-0B12-6EFF-8FAF-FBB6EE6A12C5}"/>
              </a:ext>
            </a:extLst>
          </p:cNvPr>
          <p:cNvSpPr txBox="1"/>
          <p:nvPr/>
        </p:nvSpPr>
        <p:spPr>
          <a:xfrm>
            <a:off x="5895276" y="5173731"/>
            <a:ext cx="262239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/>
              <a:t>Degraded​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8FE9AA-B9D9-68E6-99A0-5670E09194BB}"/>
              </a:ext>
            </a:extLst>
          </p:cNvPr>
          <p:cNvSpPr txBox="1"/>
          <p:nvPr/>
        </p:nvSpPr>
        <p:spPr>
          <a:xfrm flipH="1">
            <a:off x="9255367" y="5201561"/>
            <a:ext cx="231726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/>
              <a:t>Original​​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991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7968B2-55F6-8A40-ED97-A81641DB3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B8F6F-409C-7A59-580A-B20E1AA3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1955"/>
            <a:ext cx="5747778" cy="1693983"/>
          </a:xfrm>
        </p:spPr>
        <p:txBody>
          <a:bodyPr>
            <a:normAutofit/>
          </a:bodyPr>
          <a:lstStyle/>
          <a:p>
            <a:r>
              <a:rPr lang="en-US"/>
              <a:t>Results –Gaussian Blur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251425-204E-C574-E948-D7763A952EA1}"/>
              </a:ext>
            </a:extLst>
          </p:cNvPr>
          <p:cNvSpPr txBox="1"/>
          <p:nvPr/>
        </p:nvSpPr>
        <p:spPr>
          <a:xfrm>
            <a:off x="1735016" y="836247"/>
            <a:ext cx="8604739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endParaRPr lang="en-US" sz="2400" dirty="0"/>
          </a:p>
          <a:p>
            <a:pPr marL="228600" lvl="1" indent="-228600">
              <a:buFont typeface=""/>
              <a:buChar char="•"/>
            </a:pPr>
            <a:r>
              <a:rPr lang="en-US" sz="2400" dirty="0"/>
              <a:t>Best performance observed at </a:t>
            </a:r>
            <a:r>
              <a:rPr lang="en-US" sz="2400" b="1" dirty="0"/>
              <a:t>5×5 blur</a:t>
            </a:r>
            <a:r>
              <a:rPr lang="en-US" sz="2400" dirty="0"/>
              <a:t> with an average </a:t>
            </a:r>
            <a:r>
              <a:rPr lang="en-US" sz="2400" b="1" dirty="0"/>
              <a:t>ID_F1 score of 0.990</a:t>
            </a:r>
            <a:r>
              <a:rPr lang="en-US" sz="2400" dirty="0"/>
              <a:t>.</a:t>
            </a:r>
          </a:p>
          <a:p>
            <a:pPr marL="228600" lvl="1" indent="-228600">
              <a:buFont typeface=""/>
              <a:buChar char="•"/>
            </a:pPr>
            <a:r>
              <a:rPr lang="en-US" sz="2400" dirty="0"/>
              <a:t>Slight drop with </a:t>
            </a:r>
            <a:r>
              <a:rPr lang="en-US" sz="2400" b="1" dirty="0"/>
              <a:t>3×3 (0.987)</a:t>
            </a:r>
            <a:r>
              <a:rPr lang="en-US" sz="2400" dirty="0"/>
              <a:t> and </a:t>
            </a:r>
            <a:r>
              <a:rPr lang="en-US" sz="2400" b="1" dirty="0"/>
              <a:t>7×7 (0.985)</a:t>
            </a:r>
            <a:r>
              <a:rPr lang="en-US" sz="2400" dirty="0"/>
              <a:t>, showing minimal sensitivity to blur severity.</a:t>
            </a:r>
          </a:p>
          <a:p>
            <a:pPr marL="228600" lvl="1" indent="-228600">
              <a:buFont typeface="Arial"/>
              <a:buChar char="•"/>
            </a:pPr>
            <a:r>
              <a:rPr lang="en-US" sz="2400" dirty="0"/>
              <a:t>5×5 Gaussian blur balances noise reduction and detail preservation—removing small noise without overly blurring leaf edges, which helps maintain tracking accuracy.</a:t>
            </a:r>
            <a:endParaRPr lang="en-US" dirty="0"/>
          </a:p>
          <a:p>
            <a:pPr marL="228600" lvl="1" indent="-228600">
              <a:buFont typeface=""/>
              <a:buChar char="•"/>
            </a:pPr>
            <a:endParaRPr lang="en-US" sz="2400" dirty="0"/>
          </a:p>
          <a:p>
            <a:r>
              <a:rPr lang="en-US" sz="2400" b="1" dirty="0"/>
              <a:t>Visual Comparison</a:t>
            </a:r>
            <a:r>
              <a:rPr lang="en-US" sz="2400" dirty="0"/>
              <a:t>:</a:t>
            </a:r>
          </a:p>
          <a:p>
            <a:pPr marL="228600" lvl="1" indent="-228600">
              <a:buFont typeface=""/>
              <a:buChar char="•"/>
            </a:pPr>
            <a:r>
              <a:rPr lang="en-US" sz="2400" dirty="0"/>
              <a:t>The </a:t>
            </a:r>
            <a:r>
              <a:rPr lang="en-US" sz="2400" b="1" dirty="0"/>
              <a:t>Degraded image</a:t>
            </a:r>
            <a:r>
              <a:rPr lang="en-US" sz="2400" dirty="0"/>
              <a:t> (left) under blur still accurately preserves </a:t>
            </a:r>
            <a:r>
              <a:rPr lang="en-US" sz="2400" b="1" dirty="0"/>
              <a:t>leaf identities</a:t>
            </a:r>
            <a:r>
              <a:rPr lang="en-US" sz="2400" dirty="0"/>
              <a:t> and </a:t>
            </a:r>
            <a:r>
              <a:rPr lang="en-US" sz="2400" b="1" dirty="0"/>
              <a:t>bounding boxes</a:t>
            </a:r>
            <a:r>
              <a:rPr lang="en-US" sz="2400" dirty="0"/>
              <a:t>.</a:t>
            </a:r>
          </a:p>
          <a:p>
            <a:pPr marL="228600" lvl="1" indent="-228600">
              <a:buFont typeface=""/>
              <a:buChar char="•"/>
            </a:pPr>
            <a:r>
              <a:rPr lang="en-US" sz="2400" b="1" dirty="0"/>
              <a:t>Original image</a:t>
            </a:r>
            <a:r>
              <a:rPr lang="en-US" sz="2400" dirty="0"/>
              <a:t> (right)</a:t>
            </a:r>
          </a:p>
          <a:p>
            <a:pPr marL="228600" lvl="1" indent="-228600">
              <a:buFont typeface="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02609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E6E9A-2D28-0429-8E20-D509E1DFD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-121919"/>
            <a:ext cx="5747778" cy="1844036"/>
          </a:xfrm>
        </p:spPr>
        <p:txBody>
          <a:bodyPr>
            <a:normAutofit/>
          </a:bodyPr>
          <a:lstStyle/>
          <a:p>
            <a:r>
              <a:rPr lang="en-US"/>
              <a:t>Results – </a:t>
            </a:r>
            <a:r>
              <a:rPr lang="en-US" err="1"/>
              <a:t>Salt&amp;Pepper</a:t>
            </a:r>
            <a:endParaRPr lang="en-US"/>
          </a:p>
        </p:txBody>
      </p:sp>
      <p:pic>
        <p:nvPicPr>
          <p:cNvPr id="4" name="Picture 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19E64939-181E-91FC-B16C-8C3526A4D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90" y="1546539"/>
            <a:ext cx="8682808" cy="49190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1C3822-F88F-3D1F-5D70-460B82DA981E}"/>
              </a:ext>
            </a:extLst>
          </p:cNvPr>
          <p:cNvSpPr txBox="1"/>
          <p:nvPr/>
        </p:nvSpPr>
        <p:spPr>
          <a:xfrm>
            <a:off x="8820150" y="1581150"/>
            <a:ext cx="3060700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dirty="0"/>
              <a:t>F1 score drops as noise increases (0.01 → 0.04).</a:t>
            </a:r>
          </a:p>
          <a:p>
            <a:pPr marL="228600" indent="-228600">
              <a:buFont typeface=""/>
              <a:buChar char="•"/>
            </a:pPr>
            <a:endParaRPr lang="en-US" dirty="0"/>
          </a:p>
          <a:p>
            <a:pPr marL="228600" indent="-228600">
              <a:buFont typeface=""/>
              <a:buChar char="•"/>
            </a:pPr>
            <a:r>
              <a:rPr lang="en-US" dirty="0"/>
              <a:t>Best performance at 0.01 noise level (e.g., A2, B2, C3 above 0.90).</a:t>
            </a:r>
          </a:p>
          <a:p>
            <a:pPr marL="228600" indent="-228600">
              <a:buFont typeface=""/>
              <a:buChar char="•"/>
            </a:pPr>
            <a:endParaRPr lang="en-US" dirty="0"/>
          </a:p>
          <a:p>
            <a:pPr marL="228600" indent="-228600">
              <a:buFont typeface=""/>
              <a:buChar char="•"/>
            </a:pPr>
            <a:r>
              <a:rPr lang="en-US" dirty="0"/>
              <a:t>Worst impact seen at 0.04 noise (A1, B1, C1 around 0.70–0.72).</a:t>
            </a:r>
          </a:p>
          <a:p>
            <a:pPr marL="228600" indent="-228600">
              <a:buFont typeface=""/>
              <a:buChar char="•"/>
            </a:pPr>
            <a:endParaRPr lang="en-US" dirty="0"/>
          </a:p>
          <a:p>
            <a:pPr marL="228600" indent="-228600">
              <a:buFont typeface=""/>
              <a:buChar char="•"/>
            </a:pPr>
            <a:r>
              <a:rPr lang="en-US" dirty="0"/>
              <a:t>A2 and B2 stay relatively strong across all levels.</a:t>
            </a:r>
          </a:p>
          <a:p>
            <a:pPr marL="228600" indent="-228600">
              <a:buFont typeface=""/>
              <a:buChar char="•"/>
            </a:pPr>
            <a:endParaRPr lang="en-US" dirty="0"/>
          </a:p>
          <a:p>
            <a:pPr marL="228600" indent="-228600">
              <a:buFont typeface=""/>
              <a:buChar char="•"/>
            </a:pPr>
            <a:r>
              <a:rPr lang="en-US" dirty="0" err="1"/>
              <a:t>LeTra</a:t>
            </a:r>
            <a:r>
              <a:rPr lang="en-US" dirty="0"/>
              <a:t> model is sensitive to high salt &amp; pepper noise.</a:t>
            </a:r>
          </a:p>
        </p:txBody>
      </p:sp>
    </p:spTree>
    <p:extLst>
      <p:ext uri="{BB962C8B-B14F-4D97-AF65-F5344CB8AC3E}">
        <p14:creationId xmlns:p14="http://schemas.microsoft.com/office/powerpoint/2010/main" val="1365303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E6E9A-2D28-0429-8E20-D509E1DFD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-121919"/>
            <a:ext cx="5747778" cy="1844036"/>
          </a:xfrm>
        </p:spPr>
        <p:txBody>
          <a:bodyPr>
            <a:normAutofit/>
          </a:bodyPr>
          <a:lstStyle/>
          <a:p>
            <a:r>
              <a:rPr lang="en-US"/>
              <a:t>Results – </a:t>
            </a:r>
            <a:r>
              <a:rPr lang="en-US" err="1"/>
              <a:t>Salt&amp;Pepper</a:t>
            </a:r>
            <a:endParaRPr lang="en-US"/>
          </a:p>
        </p:txBody>
      </p:sp>
      <p:pic>
        <p:nvPicPr>
          <p:cNvPr id="5" name="Picture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74374C53-2562-354F-5AC9-822863D0AA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0" y="1381749"/>
            <a:ext cx="8425239" cy="53013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1843CF-A9EF-0723-EAAB-DA2597CD76B4}"/>
              </a:ext>
            </a:extLst>
          </p:cNvPr>
          <p:cNvSpPr txBox="1"/>
          <p:nvPr/>
        </p:nvSpPr>
        <p:spPr>
          <a:xfrm>
            <a:off x="8470900" y="1009650"/>
            <a:ext cx="3473450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dirty="0" err="1"/>
              <a:t>IoU</a:t>
            </a:r>
            <a:r>
              <a:rPr lang="en-US" dirty="0"/>
              <a:t> scores </a:t>
            </a:r>
            <a:r>
              <a:rPr lang="en-US" b="1" dirty="0"/>
              <a:t>decrease steadily</a:t>
            </a:r>
            <a:r>
              <a:rPr lang="en-US" dirty="0"/>
              <a:t> with increasing noise (0.01 → 0.04).</a:t>
            </a:r>
          </a:p>
          <a:p>
            <a:pPr marL="228600" indent="-228600">
              <a:buFont typeface=""/>
              <a:buChar char="•"/>
            </a:pPr>
            <a:endParaRPr lang="en-US" dirty="0"/>
          </a:p>
          <a:p>
            <a:pPr marL="228600" indent="-228600">
              <a:buFont typeface=""/>
              <a:buChar char="•"/>
            </a:pPr>
            <a:r>
              <a:rPr lang="en-US" dirty="0"/>
              <a:t>Best scores at </a:t>
            </a:r>
            <a:r>
              <a:rPr lang="en-US" b="1" dirty="0"/>
              <a:t>0.01 noise</a:t>
            </a:r>
            <a:r>
              <a:rPr lang="en-US" dirty="0"/>
              <a:t>: A2, A3, B2 score around </a:t>
            </a:r>
            <a:r>
              <a:rPr lang="en-US" b="1" dirty="0"/>
              <a:t>0.87–0.89</a:t>
            </a:r>
            <a:r>
              <a:rPr lang="en-US" dirty="0"/>
              <a:t>.</a:t>
            </a:r>
          </a:p>
          <a:p>
            <a:pPr marL="228600" indent="-228600">
              <a:buFont typeface=""/>
              <a:buChar char="•"/>
            </a:pPr>
            <a:endParaRPr lang="en-US" dirty="0"/>
          </a:p>
          <a:p>
            <a:pPr marL="228600" indent="-228600">
              <a:buFont typeface=""/>
              <a:buChar char="•"/>
            </a:pPr>
            <a:r>
              <a:rPr lang="en-US" b="1" dirty="0"/>
              <a:t>Heavy noise (0.04)</a:t>
            </a:r>
            <a:r>
              <a:rPr lang="en-US" dirty="0"/>
              <a:t> causes sharp drops, especially in </a:t>
            </a:r>
            <a:r>
              <a:rPr lang="en-US" b="1" dirty="0"/>
              <a:t>C1 (0.66)</a:t>
            </a:r>
            <a:r>
              <a:rPr lang="en-US" dirty="0"/>
              <a:t> and </a:t>
            </a:r>
            <a:r>
              <a:rPr lang="en-US" b="1" dirty="0"/>
              <a:t>B1 (0.69)</a:t>
            </a:r>
            <a:r>
              <a:rPr lang="en-US" dirty="0"/>
              <a:t>.</a:t>
            </a:r>
          </a:p>
          <a:p>
            <a:pPr marL="228600" indent="-228600">
              <a:buFont typeface=""/>
              <a:buChar char="•"/>
            </a:pPr>
            <a:endParaRPr lang="en-US" dirty="0"/>
          </a:p>
          <a:p>
            <a:pPr marL="228600" indent="-228600">
              <a:buFont typeface=""/>
              <a:buChar char="•"/>
            </a:pPr>
            <a:r>
              <a:rPr lang="en-US" b="1" dirty="0"/>
              <a:t>A2 and B2 remain more stable</a:t>
            </a:r>
            <a:r>
              <a:rPr lang="en-US" dirty="0"/>
              <a:t>, showing better noise resilience.</a:t>
            </a:r>
          </a:p>
          <a:p>
            <a:pPr marL="228600" indent="-228600">
              <a:buFont typeface=""/>
              <a:buChar char="•"/>
            </a:pPr>
            <a:endParaRPr lang="en-US" dirty="0"/>
          </a:p>
          <a:p>
            <a:pPr marL="228600" indent="-228600">
              <a:buFont typeface=""/>
              <a:buChar char="•"/>
            </a:pPr>
            <a:r>
              <a:rPr lang="en-US" b="1" dirty="0"/>
              <a:t>Conclusion:</a:t>
            </a:r>
            <a:r>
              <a:rPr lang="en-US" dirty="0"/>
              <a:t> Salt &amp; pepper noise has a </a:t>
            </a:r>
            <a:r>
              <a:rPr lang="en-US" b="1" dirty="0"/>
              <a:t>strong negative impact</a:t>
            </a:r>
            <a:r>
              <a:rPr lang="en-US" dirty="0"/>
              <a:t> on segmentation quality, especially at high noise levels.</a:t>
            </a:r>
          </a:p>
        </p:txBody>
      </p:sp>
    </p:spTree>
    <p:extLst>
      <p:ext uri="{BB962C8B-B14F-4D97-AF65-F5344CB8AC3E}">
        <p14:creationId xmlns:p14="http://schemas.microsoft.com/office/powerpoint/2010/main" val="4277709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B4228-685E-5093-D325-99E448B83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The Big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6F9CB-5D71-C27A-83F5-A174F3BFD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2" y="2146041"/>
            <a:ext cx="10496939" cy="416145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High-throughput phenotyping depends on image-based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Most tracking methods assume clean, high-quality images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Real-world data is often degraded (blur, noise, lighting changes)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Research Gap:</a:t>
            </a:r>
            <a:r>
              <a:rPr lang="en-US"/>
              <a:t> Robustness of leaf tracking under such conditions is unclear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Our Goal:</a:t>
            </a:r>
            <a:r>
              <a:rPr lang="en-US"/>
              <a:t> Evaluate </a:t>
            </a:r>
            <a:r>
              <a:rPr lang="en-US" err="1"/>
              <a:t>LeTra’s</a:t>
            </a:r>
            <a:r>
              <a:rPr lang="en-US"/>
              <a:t> performance under simulated degradations</a:t>
            </a:r>
          </a:p>
          <a:p>
            <a:pPr>
              <a:buClr>
                <a:srgbClr val="1287C3"/>
              </a:buClr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044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E6E9A-2D28-0429-8E20-D509E1DFD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5747778" cy="1752599"/>
          </a:xfrm>
        </p:spPr>
        <p:txBody>
          <a:bodyPr>
            <a:normAutofit/>
          </a:bodyPr>
          <a:lstStyle/>
          <a:p>
            <a:r>
              <a:rPr lang="en-US"/>
              <a:t>Results – </a:t>
            </a:r>
            <a:r>
              <a:rPr lang="en-US" err="1"/>
              <a:t>Salt&amp;Pepper</a:t>
            </a:r>
            <a:endParaRPr lang="en-US"/>
          </a:p>
        </p:txBody>
      </p:sp>
      <p:pic>
        <p:nvPicPr>
          <p:cNvPr id="8" name="Picture 7" descr="A graph of a number of green squares&#10;&#10;Description automatically generated">
            <a:extLst>
              <a:ext uri="{FF2B5EF4-FFF2-40B4-BE49-F238E27FC236}">
                <a16:creationId xmlns:a16="http://schemas.microsoft.com/office/drawing/2014/main" id="{72A8B7B2-4188-92BD-CAEA-C83750107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278" y="595542"/>
            <a:ext cx="4729801" cy="2932475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6" name="Content Placeholder 5" descr="A graph of a number of blue squares&#10;&#10;Description automatically generated">
            <a:extLst>
              <a:ext uri="{FF2B5EF4-FFF2-40B4-BE49-F238E27FC236}">
                <a16:creationId xmlns:a16="http://schemas.microsoft.com/office/drawing/2014/main" id="{7976B624-DFDC-F0AE-AB22-26C78C885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278" y="3791785"/>
            <a:ext cx="4729801" cy="29324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3" name="Picture 2" descr="Picture 9, Picture">
            <a:extLst>
              <a:ext uri="{FF2B5EF4-FFF2-40B4-BE49-F238E27FC236}">
                <a16:creationId xmlns:a16="http://schemas.microsoft.com/office/drawing/2014/main" id="{F9BB70B5-B0D5-9EC7-0DD5-15199D6CB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750" y="2438399"/>
            <a:ext cx="5975622" cy="364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graph of a number of blue squares&#10;&#10;Description automatically generated">
            <a:extLst>
              <a:ext uri="{FF2B5EF4-FFF2-40B4-BE49-F238E27FC236}">
                <a16:creationId xmlns:a16="http://schemas.microsoft.com/office/drawing/2014/main" id="{68D1DCFB-6B8D-020C-EB18-BCBA12F831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278" y="595542"/>
            <a:ext cx="4727867" cy="2932475"/>
          </a:xfrm>
          <a:prstGeom prst="rect">
            <a:avLst/>
          </a:prstGeom>
        </p:spPr>
      </p:pic>
      <p:pic>
        <p:nvPicPr>
          <p:cNvPr id="7" name="Picture 6" descr="A graph of a number of green squares">
            <a:extLst>
              <a:ext uri="{FF2B5EF4-FFF2-40B4-BE49-F238E27FC236}">
                <a16:creationId xmlns:a16="http://schemas.microsoft.com/office/drawing/2014/main" id="{C19D4317-ED9F-2B40-3EF3-495CD33E4E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965" y="3791785"/>
            <a:ext cx="4690180" cy="293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67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64816-8740-C1A6-9A8D-73598A91B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CACD-DA3B-763F-DBCB-E8EEACF9B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5747778" cy="1752599"/>
          </a:xfrm>
        </p:spPr>
        <p:txBody>
          <a:bodyPr>
            <a:normAutofit/>
          </a:bodyPr>
          <a:lstStyle/>
          <a:p>
            <a:r>
              <a:rPr lang="en-US"/>
              <a:t>Results – </a:t>
            </a:r>
            <a:r>
              <a:rPr lang="en-US" err="1"/>
              <a:t>Salt&amp;Pepper</a:t>
            </a:r>
            <a:endParaRPr lang="en-US"/>
          </a:p>
        </p:txBody>
      </p:sp>
      <p:pic>
        <p:nvPicPr>
          <p:cNvPr id="4" name="Picture 3" descr="A white flower in space&#10;&#10;AI-generated content may be incorrect.">
            <a:extLst>
              <a:ext uri="{FF2B5EF4-FFF2-40B4-BE49-F238E27FC236}">
                <a16:creationId xmlns:a16="http://schemas.microsoft.com/office/drawing/2014/main" id="{B58C2B2E-C7B1-2BCE-F1B0-127C55BAE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781" y="1957628"/>
            <a:ext cx="5905983" cy="1804567"/>
          </a:xfrm>
          <a:prstGeom prst="rect">
            <a:avLst/>
          </a:prstGeom>
        </p:spPr>
      </p:pic>
      <p:pic>
        <p:nvPicPr>
          <p:cNvPr id="9" name="Picture 8" descr="A close-up of a flower&#10;&#10;AI-generated content may be incorrect.">
            <a:extLst>
              <a:ext uri="{FF2B5EF4-FFF2-40B4-BE49-F238E27FC236}">
                <a16:creationId xmlns:a16="http://schemas.microsoft.com/office/drawing/2014/main" id="{BF6B6423-6302-AD0D-5B91-7D79F1BCC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507" y="1991085"/>
            <a:ext cx="5000507" cy="1766588"/>
          </a:xfrm>
          <a:prstGeom prst="rect">
            <a:avLst/>
          </a:prstGeom>
        </p:spPr>
      </p:pic>
      <p:pic>
        <p:nvPicPr>
          <p:cNvPr id="10" name="Picture 9" descr="A screenshot of a space&#10;&#10;AI-generated content may be incorrect.">
            <a:extLst>
              <a:ext uri="{FF2B5EF4-FFF2-40B4-BE49-F238E27FC236}">
                <a16:creationId xmlns:a16="http://schemas.microsoft.com/office/drawing/2014/main" id="{DCC1F6A6-5B6F-136D-64A7-51DCE9ED9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702" y="4105696"/>
            <a:ext cx="1627812" cy="1820000"/>
          </a:xfrm>
          <a:prstGeom prst="rect">
            <a:avLst/>
          </a:prstGeom>
        </p:spPr>
      </p:pic>
      <p:pic>
        <p:nvPicPr>
          <p:cNvPr id="11" name="Picture 10" descr="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A6FF2084-34F4-6417-4C0B-A2C573FDA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9948" y="4112931"/>
            <a:ext cx="1617201" cy="1810957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6223ABD-9FF7-E972-6EE3-4749840AE7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9564" y="4110519"/>
            <a:ext cx="1656990" cy="1809630"/>
          </a:xfrm>
          <a:prstGeom prst="rect">
            <a:avLst/>
          </a:prstGeom>
        </p:spPr>
      </p:pic>
      <p:pic>
        <p:nvPicPr>
          <p:cNvPr id="13" name="Picture 12" descr="A black and white image of a star&#10;&#10;AI-generated content may be incorrect.">
            <a:extLst>
              <a:ext uri="{FF2B5EF4-FFF2-40B4-BE49-F238E27FC236}">
                <a16:creationId xmlns:a16="http://schemas.microsoft.com/office/drawing/2014/main" id="{05134B43-9D44-2F5C-6037-629258B93E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3640" y="4104328"/>
            <a:ext cx="1863550" cy="1802372"/>
          </a:xfrm>
          <a:prstGeom prst="rect">
            <a:avLst/>
          </a:prstGeom>
        </p:spPr>
      </p:pic>
      <p:pic>
        <p:nvPicPr>
          <p:cNvPr id="14" name="Picture 13" descr="A black and white image of a flower&#10;&#10;AI-generated content may be incorrect.">
            <a:extLst>
              <a:ext uri="{FF2B5EF4-FFF2-40B4-BE49-F238E27FC236}">
                <a16:creationId xmlns:a16="http://schemas.microsoft.com/office/drawing/2014/main" id="{02E1AD58-0A91-CB04-55CF-2FA1E3D41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2879" y="4118261"/>
            <a:ext cx="1895792" cy="1794424"/>
          </a:xfrm>
          <a:prstGeom prst="rect">
            <a:avLst/>
          </a:prstGeom>
        </p:spPr>
      </p:pic>
      <p:pic>
        <p:nvPicPr>
          <p:cNvPr id="15" name="Picture 14" descr="A close up of a flower&#10;&#10;AI-generated content may be incorrect.">
            <a:extLst>
              <a:ext uri="{FF2B5EF4-FFF2-40B4-BE49-F238E27FC236}">
                <a16:creationId xmlns:a16="http://schemas.microsoft.com/office/drawing/2014/main" id="{4E901CB3-853D-4CDE-CE7B-B7F6ABD607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0675" y="4115403"/>
            <a:ext cx="1891595" cy="17998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142E6A-C4AC-5CDB-E33A-B003D8365F2E}"/>
              </a:ext>
            </a:extLst>
          </p:cNvPr>
          <p:cNvSpPr txBox="1"/>
          <p:nvPr/>
        </p:nvSpPr>
        <p:spPr>
          <a:xfrm>
            <a:off x="4025899" y="676274"/>
            <a:ext cx="11791951" cy="60552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/>
              <a:t> ​</a:t>
            </a:r>
            <a:br>
              <a:rPr lang="en-US" sz="4000" dirty="0"/>
            </a:br>
            <a:r>
              <a:rPr lang="en-US" sz="4000" dirty="0"/>
              <a:t>​</a:t>
            </a:r>
            <a:br>
              <a:rPr lang="en-US" sz="4000" dirty="0"/>
            </a:br>
            <a:r>
              <a:rPr lang="en-US" sz="4000" dirty="0"/>
              <a:t>​</a:t>
            </a:r>
            <a:br>
              <a:rPr lang="en-US" sz="4000" dirty="0"/>
            </a:br>
            <a:r>
              <a:rPr lang="en-US" sz="4000" dirty="0"/>
              <a:t>​</a:t>
            </a:r>
            <a:br>
              <a:rPr lang="en-US" sz="4000" dirty="0"/>
            </a:br>
            <a:r>
              <a:rPr lang="en-US" sz="2800" dirty="0"/>
              <a:t>​</a:t>
            </a:r>
            <a:br>
              <a:rPr lang="en-US" sz="2800" dirty="0"/>
            </a:br>
            <a:r>
              <a:rPr lang="en-US" sz="2800" dirty="0"/>
              <a:t>Segmentation</a:t>
            </a:r>
            <a:r>
              <a:rPr lang="en-US" sz="4000" dirty="0"/>
              <a:t> </a:t>
            </a:r>
            <a:r>
              <a:rPr lang="en-US" sz="3200" dirty="0"/>
              <a:t>dataset​</a:t>
            </a:r>
            <a:endParaRPr lang="en-US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Tracking dataset​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709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83A33-6143-8D15-2F1F-373DB317C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50ED-8AD0-52A2-F74A-456E01B54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34925"/>
            <a:ext cx="5747778" cy="2403474"/>
          </a:xfrm>
        </p:spPr>
        <p:txBody>
          <a:bodyPr>
            <a:normAutofit/>
          </a:bodyPr>
          <a:lstStyle/>
          <a:p>
            <a:r>
              <a:rPr lang="en-US"/>
              <a:t>Results – </a:t>
            </a:r>
            <a:r>
              <a:rPr lang="en-US" err="1"/>
              <a:t>Salt&amp;Pepper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E978D1-8092-311F-2322-774EB503F7BF}"/>
              </a:ext>
            </a:extLst>
          </p:cNvPr>
          <p:cNvSpPr txBox="1"/>
          <p:nvPr/>
        </p:nvSpPr>
        <p:spPr>
          <a:xfrm>
            <a:off x="2105025" y="1708151"/>
            <a:ext cx="9371012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sz="2400" dirty="0"/>
              <a:t>Results shows predictions under </a:t>
            </a:r>
            <a:r>
              <a:rPr lang="en-US" sz="2400" b="1" dirty="0"/>
              <a:t>0.01 salt &amp; pepper noise level</a:t>
            </a:r>
            <a:r>
              <a:rPr lang="en-US" sz="2400" dirty="0"/>
              <a:t>.</a:t>
            </a:r>
          </a:p>
          <a:p>
            <a:pPr marL="228600" indent="-228600">
              <a:buFont typeface=""/>
              <a:buChar char="•"/>
            </a:pPr>
            <a:endParaRPr lang="en-US" sz="2400" dirty="0"/>
          </a:p>
          <a:p>
            <a:pPr marL="228600" indent="-228600">
              <a:buFont typeface=""/>
              <a:buChar char="•"/>
            </a:pPr>
            <a:r>
              <a:rPr lang="en-US" sz="2400" b="1" dirty="0"/>
              <a:t>Top row (Segmentation dataset):</a:t>
            </a:r>
            <a:r>
              <a:rPr lang="en-US" sz="2400" dirty="0"/>
              <a:t> Despite visible speckle noise, leaf regions are well segmented.</a:t>
            </a:r>
          </a:p>
          <a:p>
            <a:pPr marL="228600" indent="-228600">
              <a:buFont typeface=""/>
              <a:buChar char="•"/>
            </a:pPr>
            <a:endParaRPr lang="en-US" sz="2400" dirty="0"/>
          </a:p>
          <a:p>
            <a:pPr marL="228600" indent="-228600">
              <a:buFont typeface=""/>
              <a:buChar char="•"/>
            </a:pPr>
            <a:r>
              <a:rPr lang="en-US" sz="2400" b="1" dirty="0"/>
              <a:t>Bottom row (Tracking dataset):</a:t>
            </a:r>
            <a:r>
              <a:rPr lang="en-US" sz="2400" dirty="0"/>
              <a:t> Leaf identities are preserved across frames.</a:t>
            </a:r>
          </a:p>
          <a:p>
            <a:pPr marL="228600" indent="-228600">
              <a:buFont typeface=""/>
              <a:buChar char="•"/>
            </a:pPr>
            <a:endParaRPr lang="en-US" sz="2400" dirty="0"/>
          </a:p>
          <a:p>
            <a:pPr marL="228600" indent="-228600">
              <a:buFont typeface=""/>
              <a:buChar char="•"/>
            </a:pPr>
            <a:r>
              <a:rPr lang="en-US" sz="2400" dirty="0"/>
              <a:t>Model demonstrates </a:t>
            </a:r>
            <a:r>
              <a:rPr lang="en-US" sz="2400" b="1" dirty="0"/>
              <a:t>resilience to low-level noise</a:t>
            </a:r>
            <a:r>
              <a:rPr lang="en-US" sz="2400" dirty="0"/>
              <a:t>, maintaining reliable output.</a:t>
            </a:r>
          </a:p>
          <a:p>
            <a:pPr marL="228600" indent="-228600">
              <a:buFont typeface=""/>
              <a:buChar char="•"/>
            </a:pPr>
            <a:endParaRPr lang="en-US" sz="2400" dirty="0"/>
          </a:p>
          <a:p>
            <a:pPr marL="228600" indent="-228600">
              <a:buFont typeface=""/>
              <a:buChar char="•"/>
            </a:pPr>
            <a:r>
              <a:rPr lang="en-US" sz="2400" dirty="0"/>
              <a:t>Visuals align with </a:t>
            </a:r>
            <a:r>
              <a:rPr lang="en-US" sz="2400" b="1" dirty="0"/>
              <a:t>strong F1 and </a:t>
            </a:r>
            <a:r>
              <a:rPr lang="en-US" sz="2400" b="1" dirty="0" err="1"/>
              <a:t>IoU</a:t>
            </a:r>
            <a:r>
              <a:rPr lang="en-US" sz="2400" b="1" dirty="0"/>
              <a:t> scores</a:t>
            </a:r>
            <a:r>
              <a:rPr lang="en-US" sz="2400" dirty="0"/>
              <a:t> seen for this setting earlier.</a:t>
            </a:r>
          </a:p>
        </p:txBody>
      </p:sp>
    </p:spTree>
    <p:extLst>
      <p:ext uri="{BB962C8B-B14F-4D97-AF65-F5344CB8AC3E}">
        <p14:creationId xmlns:p14="http://schemas.microsoft.com/office/powerpoint/2010/main" val="2813515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E6E9A-2D28-0429-8E20-D509E1DFD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818" y="965"/>
            <a:ext cx="5747778" cy="1752599"/>
          </a:xfrm>
        </p:spPr>
        <p:txBody>
          <a:bodyPr>
            <a:normAutofit/>
          </a:bodyPr>
          <a:lstStyle/>
          <a:p>
            <a:r>
              <a:rPr lang="en-US"/>
              <a:t>Results – </a:t>
            </a:r>
            <a:r>
              <a:rPr lang="en-US" err="1"/>
              <a:t>Salt&amp;Pepper</a:t>
            </a:r>
            <a:endParaRPr lang="en-US"/>
          </a:p>
        </p:txBody>
      </p:sp>
      <p:pic>
        <p:nvPicPr>
          <p:cNvPr id="11" name="Picture 10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68E0947A-8967-5EC6-E76B-17481C393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13" y="1611212"/>
            <a:ext cx="8758021" cy="51185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E80F10-3231-0620-C0F0-69A89504C2B5}"/>
              </a:ext>
            </a:extLst>
          </p:cNvPr>
          <p:cNvSpPr txBox="1"/>
          <p:nvPr/>
        </p:nvSpPr>
        <p:spPr>
          <a:xfrm>
            <a:off x="8920222" y="1"/>
            <a:ext cx="3488087" cy="68634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sz="2000" dirty="0"/>
              <a:t>ID F1 scores remain </a:t>
            </a:r>
            <a:r>
              <a:rPr lang="en-US" sz="2000" b="1" dirty="0"/>
              <a:t>very high</a:t>
            </a:r>
            <a:r>
              <a:rPr lang="en-US" sz="2000" dirty="0"/>
              <a:t> (mostly above 0.94), even as noise increases.</a:t>
            </a:r>
          </a:p>
          <a:p>
            <a:pPr marL="228600" indent="-228600">
              <a:buFont typeface=""/>
              <a:buChar char="•"/>
            </a:pPr>
            <a:endParaRPr lang="en-US" sz="2000" dirty="0"/>
          </a:p>
          <a:p>
            <a:pPr marL="228600" indent="-228600">
              <a:buFont typeface=""/>
              <a:buChar char="•"/>
            </a:pPr>
            <a:r>
              <a:rPr lang="en-US" sz="2000" b="1" dirty="0"/>
              <a:t>Best scores</a:t>
            </a:r>
            <a:r>
              <a:rPr lang="en-US" sz="2000" dirty="0"/>
              <a:t> observed in trays </a:t>
            </a:r>
            <a:r>
              <a:rPr lang="en-US" sz="2000" b="1" dirty="0"/>
              <a:t>A2, A3, B2, C3</a:t>
            </a:r>
            <a:r>
              <a:rPr lang="en-US" sz="2000" dirty="0"/>
              <a:t> — maintaining above </a:t>
            </a:r>
            <a:r>
              <a:rPr lang="en-US" sz="2000" b="1" dirty="0"/>
              <a:t>0.96</a:t>
            </a:r>
            <a:r>
              <a:rPr lang="en-US" sz="2000" dirty="0"/>
              <a:t> across all noise levels.</a:t>
            </a:r>
          </a:p>
          <a:p>
            <a:pPr marL="228600" indent="-228600">
              <a:buFont typeface=""/>
              <a:buChar char="•"/>
            </a:pPr>
            <a:endParaRPr lang="en-US" sz="2000" dirty="0"/>
          </a:p>
          <a:p>
            <a:pPr marL="228600" indent="-228600">
              <a:buFont typeface=""/>
              <a:buChar char="•"/>
            </a:pPr>
            <a:r>
              <a:rPr lang="en-US" sz="2000" b="1" dirty="0"/>
              <a:t>Most affected tray:</a:t>
            </a:r>
            <a:r>
              <a:rPr lang="en-US" sz="2000" dirty="0"/>
              <a:t> A1 drops to </a:t>
            </a:r>
            <a:r>
              <a:rPr lang="en-US" sz="2000" b="1" dirty="0"/>
              <a:t>0.880</a:t>
            </a:r>
            <a:r>
              <a:rPr lang="en-US" sz="2000" dirty="0"/>
              <a:t> at the highest noise level (0.04).</a:t>
            </a:r>
          </a:p>
          <a:p>
            <a:pPr marL="228600" indent="-228600">
              <a:buFont typeface=""/>
              <a:buChar char="•"/>
            </a:pPr>
            <a:endParaRPr lang="en-US" sz="2000" dirty="0"/>
          </a:p>
          <a:p>
            <a:pPr marL="228600" indent="-228600">
              <a:buFont typeface=""/>
              <a:buChar char="•"/>
            </a:pPr>
            <a:r>
              <a:rPr lang="en-US" sz="2000" dirty="0"/>
              <a:t>Despite minor drops, tracking remains </a:t>
            </a:r>
            <a:r>
              <a:rPr lang="en-US" sz="2000" b="1" dirty="0"/>
              <a:t>robust under salt &amp; pepper noise</a:t>
            </a:r>
            <a:r>
              <a:rPr lang="en-US" sz="2000" dirty="0"/>
              <a:t>.</a:t>
            </a:r>
          </a:p>
          <a:p>
            <a:pPr marL="228600" indent="-228600">
              <a:buFont typeface=""/>
              <a:buChar char="•"/>
            </a:pPr>
            <a:endParaRPr lang="en-US" sz="2000" dirty="0"/>
          </a:p>
          <a:p>
            <a:pPr marL="228600" indent="-228600">
              <a:buFont typeface=""/>
              <a:buChar char="•"/>
            </a:pPr>
            <a:r>
              <a:rPr lang="en-US" sz="2000" b="1" dirty="0"/>
              <a:t>Conclusion:</a:t>
            </a:r>
            <a:r>
              <a:rPr lang="en-US" sz="2000" dirty="0"/>
              <a:t> </a:t>
            </a:r>
            <a:r>
              <a:rPr lang="en-US" sz="2000" dirty="0" err="1"/>
              <a:t>LeTra’s</a:t>
            </a:r>
            <a:r>
              <a:rPr lang="en-US" sz="2000" dirty="0"/>
              <a:t> identity tracking stays accurate across noise variations — more stable than segmentation performance.</a:t>
            </a:r>
          </a:p>
        </p:txBody>
      </p:sp>
    </p:spTree>
    <p:extLst>
      <p:ext uri="{BB962C8B-B14F-4D97-AF65-F5344CB8AC3E}">
        <p14:creationId xmlns:p14="http://schemas.microsoft.com/office/powerpoint/2010/main" val="2419921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E6E9A-2D28-0429-8E20-D509E1DFD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5747778" cy="1752599"/>
          </a:xfrm>
        </p:spPr>
        <p:txBody>
          <a:bodyPr>
            <a:normAutofit/>
          </a:bodyPr>
          <a:lstStyle/>
          <a:p>
            <a:r>
              <a:rPr lang="en-US"/>
              <a:t>Results – </a:t>
            </a:r>
            <a:r>
              <a:rPr lang="en-US" err="1"/>
              <a:t>Salt&amp;Pepper</a:t>
            </a:r>
            <a:endParaRPr lang="en-US"/>
          </a:p>
        </p:txBody>
      </p:sp>
      <p:pic>
        <p:nvPicPr>
          <p:cNvPr id="4" name="Picture 3" descr="A graph of a number of different colored squares&#10;&#10;Description automatically generated">
            <a:extLst>
              <a:ext uri="{FF2B5EF4-FFF2-40B4-BE49-F238E27FC236}">
                <a16:creationId xmlns:a16="http://schemas.microsoft.com/office/drawing/2014/main" id="{5E57E7DC-3F78-3E25-4E11-6AC6EE5CE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31" y="2434153"/>
            <a:ext cx="4973599" cy="34766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879BC0-38AE-C3C0-1B26-3EEDF3EBB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352" y="2634808"/>
            <a:ext cx="2745853" cy="27651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F6039D-72A0-CE22-9374-1057FB072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1454" y="2634809"/>
            <a:ext cx="2774788" cy="27844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3B89B1-B89F-E75E-3621-E2AD2E6F9E76}"/>
              </a:ext>
            </a:extLst>
          </p:cNvPr>
          <p:cNvSpPr txBox="1"/>
          <p:nvPr/>
        </p:nvSpPr>
        <p:spPr>
          <a:xfrm flipH="1">
            <a:off x="9697843" y="5427920"/>
            <a:ext cx="197748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/>
              <a:t>Original​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712DC7-742B-0B76-7C54-1C2BA145F99E}"/>
              </a:ext>
            </a:extLst>
          </p:cNvPr>
          <p:cNvSpPr txBox="1"/>
          <p:nvPr/>
        </p:nvSpPr>
        <p:spPr>
          <a:xfrm rot="10800000" flipV="1">
            <a:off x="6094450" y="5387762"/>
            <a:ext cx="262239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/>
              <a:t>Degraded​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447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6969C-B453-AE83-AD72-E00F58FDC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F6B0D-7CDC-B988-5963-84FD09C3D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-1179871"/>
            <a:ext cx="6155353" cy="3618270"/>
          </a:xfrm>
        </p:spPr>
        <p:txBody>
          <a:bodyPr>
            <a:normAutofit/>
          </a:bodyPr>
          <a:lstStyle/>
          <a:p>
            <a:r>
              <a:rPr lang="en-US" dirty="0"/>
              <a:t>Results – </a:t>
            </a:r>
            <a:r>
              <a:rPr lang="en-US" dirty="0" err="1"/>
              <a:t>Salt&amp;Pepper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DE314-459A-7610-7EA3-41D1A8AF1163}"/>
              </a:ext>
            </a:extLst>
          </p:cNvPr>
          <p:cNvSpPr txBox="1"/>
          <p:nvPr/>
        </p:nvSpPr>
        <p:spPr>
          <a:xfrm>
            <a:off x="1938337" y="875072"/>
            <a:ext cx="9172115" cy="60016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sz="2400" dirty="0"/>
              <a:t>As salt &amp; pepper noise increases, tracking performance degrades consistently, with ID_F1 dropping from </a:t>
            </a:r>
            <a:r>
              <a:rPr lang="en-US" sz="2400" b="1" dirty="0"/>
              <a:t>0.9609</a:t>
            </a:r>
            <a:r>
              <a:rPr lang="en-US" sz="2400" dirty="0"/>
              <a:t> at noise level 0.01 to </a:t>
            </a:r>
            <a:r>
              <a:rPr lang="en-US" sz="2400" b="1" dirty="0"/>
              <a:t>0.9406</a:t>
            </a:r>
            <a:r>
              <a:rPr lang="en-US" sz="2400" dirty="0"/>
              <a:t> at 0.04.</a:t>
            </a:r>
          </a:p>
          <a:p>
            <a:pPr marL="228600" indent="-228600">
              <a:buFont typeface=""/>
              <a:buChar char="•"/>
            </a:pPr>
            <a:endParaRPr lang="en-US" sz="2400" dirty="0"/>
          </a:p>
          <a:p>
            <a:pPr>
              <a:buFont typeface="Arial"/>
              <a:buChar char="•"/>
            </a:pPr>
            <a:r>
              <a:rPr lang="en-US" sz="2400" dirty="0"/>
              <a:t>Lower noise (0.01) still allows reliable leaf identity tracking, but higher levels introduce visual artifacts that disrupt mask quality and detection.</a:t>
            </a:r>
            <a:endParaRPr lang="en-US" sz="2400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 sz="2400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The </a:t>
            </a:r>
            <a:r>
              <a:rPr lang="en-US" sz="2400" b="1" dirty="0">
                <a:ea typeface="+mn-lt"/>
                <a:cs typeface="+mn-lt"/>
              </a:rPr>
              <a:t>left image</a:t>
            </a:r>
            <a:r>
              <a:rPr lang="en-US" sz="2400" dirty="0">
                <a:ea typeface="+mn-lt"/>
                <a:cs typeface="+mn-lt"/>
              </a:rPr>
              <a:t> shows tracking under </a:t>
            </a:r>
            <a:r>
              <a:rPr lang="en-US" sz="2400" b="1" dirty="0">
                <a:ea typeface="+mn-lt"/>
                <a:cs typeface="+mn-lt"/>
              </a:rPr>
              <a:t>Salt &amp; Pepper noise (0.01)</a:t>
            </a:r>
            <a:r>
              <a:rPr lang="en-US" sz="2400" dirty="0">
                <a:ea typeface="+mn-lt"/>
                <a:cs typeface="+mn-lt"/>
              </a:rPr>
              <a:t>; the </a:t>
            </a:r>
            <a:r>
              <a:rPr lang="en-US" sz="2400" b="1" dirty="0">
                <a:ea typeface="+mn-lt"/>
                <a:cs typeface="+mn-lt"/>
              </a:rPr>
              <a:t>right image</a:t>
            </a:r>
            <a:r>
              <a:rPr lang="en-US" sz="2400" dirty="0">
                <a:ea typeface="+mn-lt"/>
                <a:cs typeface="+mn-lt"/>
              </a:rPr>
              <a:t> shows the original clean image result.</a:t>
            </a:r>
            <a:endParaRPr lang="en-US" sz="2400" dirty="0"/>
          </a:p>
          <a:p>
            <a:pPr>
              <a:buFont typeface="Arial"/>
              <a:buChar char="•"/>
            </a:pPr>
            <a:endParaRPr lang="en-US" sz="2400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Despite visible noise, the model maintains high tracking accuracy (</a:t>
            </a:r>
            <a:r>
              <a:rPr lang="en-US" sz="2400" b="1" dirty="0">
                <a:ea typeface="+mn-lt"/>
                <a:cs typeface="+mn-lt"/>
              </a:rPr>
              <a:t>ID_F1 = 0.9609</a:t>
            </a:r>
            <a:r>
              <a:rPr lang="en-US" sz="2400" dirty="0">
                <a:ea typeface="+mn-lt"/>
                <a:cs typeface="+mn-lt"/>
              </a:rPr>
              <a:t>), showing strong robustness at low noise levels.</a:t>
            </a:r>
            <a:endParaRPr lang="en-US" sz="2400" dirty="0"/>
          </a:p>
          <a:p>
            <a:pPr>
              <a:buFont typeface="Arial"/>
              <a:buChar char="•"/>
            </a:pPr>
            <a:endParaRPr lang="en-US" sz="2400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However, even mild pixel-level corruption slightly reduces segmentation quality compared to the clean condition.</a:t>
            </a:r>
            <a:endParaRPr lang="en-US" sz="2400" dirty="0"/>
          </a:p>
          <a:p>
            <a:pPr marL="228600" indent="-228600">
              <a:buFont typeface="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82725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E6E9A-2D28-0429-8E20-D509E1DFD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873" y="-608011"/>
            <a:ext cx="7418268" cy="2310688"/>
          </a:xfrm>
        </p:spPr>
        <p:txBody>
          <a:bodyPr>
            <a:normAutofit/>
          </a:bodyPr>
          <a:lstStyle/>
          <a:p>
            <a:r>
              <a:rPr lang="en-US"/>
              <a:t>Results – Brightness and Contrast</a:t>
            </a:r>
          </a:p>
        </p:txBody>
      </p:sp>
      <p:pic>
        <p:nvPicPr>
          <p:cNvPr id="5" name="Picture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353B885B-377B-7B22-AD04-4C7CE1351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3" y="1402645"/>
            <a:ext cx="8304663" cy="51422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1D0594-90D5-3573-14AD-A8CCF25B1567}"/>
              </a:ext>
            </a:extLst>
          </p:cNvPr>
          <p:cNvSpPr txBox="1"/>
          <p:nvPr/>
        </p:nvSpPr>
        <p:spPr>
          <a:xfrm>
            <a:off x="8574086" y="1"/>
            <a:ext cx="3617913" cy="65556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sz="2000" b="1" dirty="0"/>
              <a:t>Best F1 scores</a:t>
            </a:r>
            <a:r>
              <a:rPr lang="en-US" sz="2000" dirty="0"/>
              <a:t> achieved with B/C setting </a:t>
            </a:r>
            <a:r>
              <a:rPr lang="en-US" sz="2000" b="1" dirty="0"/>
              <a:t>0.7 / 0.8</a:t>
            </a:r>
            <a:r>
              <a:rPr lang="en-US" sz="2000" dirty="0"/>
              <a:t> (blue bars).</a:t>
            </a:r>
          </a:p>
          <a:p>
            <a:pPr marL="228600" indent="-228600">
              <a:buFont typeface=""/>
              <a:buChar char="•"/>
            </a:pPr>
            <a:endParaRPr lang="en-US" sz="2000" dirty="0"/>
          </a:p>
          <a:p>
            <a:pPr marL="228600" indent="-228600">
              <a:buFont typeface=""/>
              <a:buChar char="•"/>
            </a:pPr>
            <a:r>
              <a:rPr lang="en-US" sz="2000" dirty="0"/>
              <a:t>Most trays reach </a:t>
            </a:r>
            <a:r>
              <a:rPr lang="en-US" sz="2000" b="1" dirty="0"/>
              <a:t>above 0.98</a:t>
            </a:r>
            <a:r>
              <a:rPr lang="en-US" sz="2000" dirty="0"/>
              <a:t>, some hitting </a:t>
            </a:r>
            <a:r>
              <a:rPr lang="en-US" sz="2000" b="1" dirty="0"/>
              <a:t>0.99</a:t>
            </a:r>
            <a:r>
              <a:rPr lang="en-US" sz="2000" dirty="0"/>
              <a:t> (B1, B2, C2, C3).</a:t>
            </a:r>
          </a:p>
          <a:p>
            <a:pPr marL="228600" indent="-228600">
              <a:buFont typeface=""/>
              <a:buChar char="•"/>
            </a:pPr>
            <a:endParaRPr lang="en-US" sz="2000" dirty="0"/>
          </a:p>
          <a:p>
            <a:pPr marL="228600" indent="-228600">
              <a:buFont typeface=""/>
              <a:buChar char="•"/>
            </a:pPr>
            <a:r>
              <a:rPr lang="en-US" sz="2000" b="1" dirty="0"/>
              <a:t>Performance drops</a:t>
            </a:r>
            <a:r>
              <a:rPr lang="en-US" sz="2000" dirty="0"/>
              <a:t> as brightness/contrast increases to </a:t>
            </a:r>
            <a:r>
              <a:rPr lang="en-US" sz="2000" b="1" dirty="0"/>
              <a:t>1.3 / 1.2</a:t>
            </a:r>
            <a:r>
              <a:rPr lang="en-US" sz="2000" dirty="0"/>
              <a:t> (green bars).</a:t>
            </a:r>
          </a:p>
          <a:p>
            <a:pPr marL="228600" indent="-228600">
              <a:buFont typeface=""/>
              <a:buChar char="•"/>
            </a:pPr>
            <a:endParaRPr lang="en-US" sz="2000" dirty="0"/>
          </a:p>
          <a:p>
            <a:pPr marL="228600" indent="-228600">
              <a:buFont typeface=""/>
              <a:buChar char="•"/>
            </a:pPr>
            <a:r>
              <a:rPr lang="en-US" sz="2000" b="1" dirty="0"/>
              <a:t>Trays A1 and C1</a:t>
            </a:r>
            <a:r>
              <a:rPr lang="en-US" sz="2000" dirty="0"/>
              <a:t> are most sensitive, falling to </a:t>
            </a:r>
            <a:r>
              <a:rPr lang="en-US" sz="2000" b="1" dirty="0"/>
              <a:t>0.80–0.81</a:t>
            </a:r>
            <a:r>
              <a:rPr lang="en-US" sz="2000" dirty="0"/>
              <a:t> at higher B/C.</a:t>
            </a:r>
          </a:p>
          <a:p>
            <a:pPr marL="228600" indent="-228600">
              <a:buFont typeface=""/>
              <a:buChar char="•"/>
            </a:pPr>
            <a:endParaRPr lang="en-US" sz="2000" dirty="0"/>
          </a:p>
          <a:p>
            <a:pPr marL="228600" indent="-228600">
              <a:buFont typeface=""/>
              <a:buChar char="•"/>
            </a:pPr>
            <a:r>
              <a:rPr lang="en-US" sz="2000" b="1" dirty="0"/>
              <a:t>Conclusion:</a:t>
            </a:r>
            <a:r>
              <a:rPr lang="en-US" sz="2000" dirty="0"/>
              <a:t> Model performs best under slightly darkened conditions and </a:t>
            </a:r>
            <a:r>
              <a:rPr lang="en-US" sz="2000" b="1" dirty="0"/>
              <a:t>declines with brighter/higher contrast settings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70682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E6E9A-2D28-0429-8E20-D509E1DFD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046" y="328915"/>
            <a:ext cx="6585332" cy="901130"/>
          </a:xfrm>
        </p:spPr>
        <p:txBody>
          <a:bodyPr>
            <a:normAutofit fontScale="90000"/>
          </a:bodyPr>
          <a:lstStyle/>
          <a:p>
            <a:r>
              <a:rPr lang="en-US"/>
              <a:t>Results – Brightness and Contrast</a:t>
            </a:r>
          </a:p>
        </p:txBody>
      </p:sp>
      <p:pic>
        <p:nvPicPr>
          <p:cNvPr id="4" name="Picture 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B3EF5138-44C3-B4FE-3423-E6CF46680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31" y="1575602"/>
            <a:ext cx="8031234" cy="49233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96ED0B-880C-0823-1292-4174AE432617}"/>
              </a:ext>
            </a:extLst>
          </p:cNvPr>
          <p:cNvSpPr txBox="1"/>
          <p:nvPr/>
        </p:nvSpPr>
        <p:spPr>
          <a:xfrm>
            <a:off x="8233459" y="127820"/>
            <a:ext cx="3643909" cy="68964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sz="2000" dirty="0"/>
              <a:t>Best </a:t>
            </a:r>
            <a:r>
              <a:rPr lang="en-US" sz="2000" dirty="0" err="1"/>
              <a:t>IoU</a:t>
            </a:r>
            <a:r>
              <a:rPr lang="en-US" sz="2000" dirty="0"/>
              <a:t> results come from </a:t>
            </a:r>
            <a:r>
              <a:rPr lang="en-US" sz="2000" b="1" dirty="0"/>
              <a:t>low brightness/contrast (0.7 / 0.8)</a:t>
            </a:r>
            <a:r>
              <a:rPr lang="en-US" sz="2000" dirty="0"/>
              <a:t> settings.</a:t>
            </a:r>
          </a:p>
          <a:p>
            <a:pPr marL="228600" indent="-228600">
              <a:buFont typeface=""/>
              <a:buChar char="•"/>
            </a:pPr>
            <a:endParaRPr lang="en-US" sz="2000" dirty="0"/>
          </a:p>
          <a:p>
            <a:pPr marL="228600" indent="-228600">
              <a:buFont typeface=""/>
              <a:buChar char="•"/>
            </a:pPr>
            <a:r>
              <a:rPr lang="en-US" sz="2000" dirty="0"/>
              <a:t>Trays </a:t>
            </a:r>
            <a:r>
              <a:rPr lang="en-US" sz="2000" b="1" dirty="0"/>
              <a:t>A2, A3, B2, C2, C3</a:t>
            </a:r>
            <a:r>
              <a:rPr lang="en-US" sz="2000" dirty="0"/>
              <a:t> achieve </a:t>
            </a:r>
            <a:r>
              <a:rPr lang="en-US" sz="2000" b="1" dirty="0" err="1"/>
              <a:t>IoU</a:t>
            </a:r>
            <a:r>
              <a:rPr lang="en-US" sz="2000" b="1" dirty="0"/>
              <a:t> ~0.97–0.98</a:t>
            </a:r>
            <a:r>
              <a:rPr lang="en-US" sz="2000" dirty="0"/>
              <a:t> under this setting.</a:t>
            </a:r>
          </a:p>
          <a:p>
            <a:pPr marL="228600" indent="-228600">
              <a:buFont typeface=""/>
              <a:buChar char="•"/>
            </a:pPr>
            <a:endParaRPr lang="en-US" sz="2000" dirty="0"/>
          </a:p>
          <a:p>
            <a:pPr marL="228600" indent="-228600">
              <a:buFont typeface=""/>
              <a:buChar char="•"/>
            </a:pPr>
            <a:r>
              <a:rPr lang="en-US" sz="2000" dirty="0" err="1"/>
              <a:t>IoU</a:t>
            </a:r>
            <a:r>
              <a:rPr lang="en-US" sz="2000" dirty="0"/>
              <a:t> scores </a:t>
            </a:r>
            <a:r>
              <a:rPr lang="en-US" sz="2000" b="1" dirty="0"/>
              <a:t>decline as brightness/contrast increases</a:t>
            </a:r>
            <a:r>
              <a:rPr lang="en-US" sz="2000" dirty="0"/>
              <a:t> to 1.3 / 1.2.</a:t>
            </a:r>
          </a:p>
          <a:p>
            <a:pPr marL="228600" indent="-228600">
              <a:buFont typeface=""/>
              <a:buChar char="•"/>
            </a:pPr>
            <a:endParaRPr lang="en-US" sz="2000" dirty="0"/>
          </a:p>
          <a:p>
            <a:pPr marL="228600" indent="-228600">
              <a:buFont typeface=""/>
              <a:buChar char="•"/>
            </a:pPr>
            <a:r>
              <a:rPr lang="en-US" sz="2000" dirty="0"/>
              <a:t>Most affected trays include </a:t>
            </a:r>
            <a:r>
              <a:rPr lang="en-US" sz="2000" b="1" dirty="0"/>
              <a:t>A1 and C1</a:t>
            </a:r>
            <a:r>
              <a:rPr lang="en-US" sz="2000" dirty="0"/>
              <a:t>, dropping to </a:t>
            </a:r>
            <a:r>
              <a:rPr lang="en-US" sz="2000" b="1" dirty="0"/>
              <a:t>0.72–0.76</a:t>
            </a:r>
            <a:r>
              <a:rPr lang="en-US" sz="2000" dirty="0"/>
              <a:t> at high B/C.</a:t>
            </a:r>
          </a:p>
          <a:p>
            <a:pPr marL="228600" indent="-228600">
              <a:buFont typeface=""/>
              <a:buChar char="•"/>
            </a:pPr>
            <a:endParaRPr lang="en-US" sz="2000" dirty="0"/>
          </a:p>
          <a:p>
            <a:pPr marL="228600" indent="-228600">
              <a:buFont typeface=""/>
              <a:buChar char="•"/>
            </a:pPr>
            <a:r>
              <a:rPr lang="en-US" sz="2000" b="1" dirty="0"/>
              <a:t>Conclusion:</a:t>
            </a:r>
            <a:r>
              <a:rPr lang="en-US" sz="2000" dirty="0"/>
              <a:t> </a:t>
            </a:r>
            <a:r>
              <a:rPr lang="en-US" sz="2000" dirty="0" err="1"/>
              <a:t>LeTra</a:t>
            </a:r>
            <a:r>
              <a:rPr lang="en-US" sz="2000" dirty="0"/>
              <a:t> segmentation performs </a:t>
            </a:r>
            <a:r>
              <a:rPr lang="en-US" sz="2000" b="1" dirty="0"/>
              <a:t>best under slightly dimmed conditions</a:t>
            </a:r>
            <a:r>
              <a:rPr lang="en-US" sz="2000" dirty="0"/>
              <a:t>, and suffers under brighter, high-contrast lighting.</a:t>
            </a:r>
          </a:p>
        </p:txBody>
      </p:sp>
    </p:spTree>
    <p:extLst>
      <p:ext uri="{BB962C8B-B14F-4D97-AF65-F5344CB8AC3E}">
        <p14:creationId xmlns:p14="http://schemas.microsoft.com/office/powerpoint/2010/main" val="3798732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E6E9A-2D28-0429-8E20-D509E1DFD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5747778" cy="1752599"/>
          </a:xfrm>
        </p:spPr>
        <p:txBody>
          <a:bodyPr>
            <a:normAutofit/>
          </a:bodyPr>
          <a:lstStyle/>
          <a:p>
            <a:r>
              <a:rPr lang="en-US"/>
              <a:t>Results – Brightness and Contrast</a:t>
            </a:r>
          </a:p>
        </p:txBody>
      </p:sp>
      <p:pic>
        <p:nvPicPr>
          <p:cNvPr id="8" name="Picture 7" descr="A graph of a number of green squares&#10;&#10;Description automatically generated">
            <a:extLst>
              <a:ext uri="{FF2B5EF4-FFF2-40B4-BE49-F238E27FC236}">
                <a16:creationId xmlns:a16="http://schemas.microsoft.com/office/drawing/2014/main" id="{72A8B7B2-4188-92BD-CAEA-C83750107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278" y="595542"/>
            <a:ext cx="4729801" cy="2932475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6" name="Content Placeholder 5" descr="A graph of a number of blue squares&#10;&#10;Description automatically generated">
            <a:extLst>
              <a:ext uri="{FF2B5EF4-FFF2-40B4-BE49-F238E27FC236}">
                <a16:creationId xmlns:a16="http://schemas.microsoft.com/office/drawing/2014/main" id="{7976B624-DFDC-F0AE-AB22-26C78C885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278" y="3791785"/>
            <a:ext cx="4729801" cy="29324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5" name="Picture 4" descr="A graph of a number of blue squares&#10;&#10;Description automatically generated">
            <a:extLst>
              <a:ext uri="{FF2B5EF4-FFF2-40B4-BE49-F238E27FC236}">
                <a16:creationId xmlns:a16="http://schemas.microsoft.com/office/drawing/2014/main" id="{68D1DCFB-6B8D-020C-EB18-BCBA12F831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278" y="595542"/>
            <a:ext cx="4727867" cy="2932475"/>
          </a:xfrm>
          <a:prstGeom prst="rect">
            <a:avLst/>
          </a:prstGeom>
        </p:spPr>
      </p:pic>
      <p:pic>
        <p:nvPicPr>
          <p:cNvPr id="7" name="Picture 6" descr="A graph of a number of green squares">
            <a:extLst>
              <a:ext uri="{FF2B5EF4-FFF2-40B4-BE49-F238E27FC236}">
                <a16:creationId xmlns:a16="http://schemas.microsoft.com/office/drawing/2014/main" id="{C19D4317-ED9F-2B40-3EF3-495CD33E4E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965" y="3791785"/>
            <a:ext cx="4690180" cy="2932475"/>
          </a:xfrm>
          <a:prstGeom prst="rect">
            <a:avLst/>
          </a:prstGeom>
        </p:spPr>
      </p:pic>
      <p:pic>
        <p:nvPicPr>
          <p:cNvPr id="5122" name="Picture 2" descr="Picture 8, Picture">
            <a:extLst>
              <a:ext uri="{FF2B5EF4-FFF2-40B4-BE49-F238E27FC236}">
                <a16:creationId xmlns:a16="http://schemas.microsoft.com/office/drawing/2014/main" id="{FFEF144E-E8F9-B867-075D-65C78AFA6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538" y="2641376"/>
            <a:ext cx="5822864" cy="355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graph of blue squares&#10;&#10;Description automatically generated">
            <a:extLst>
              <a:ext uri="{FF2B5EF4-FFF2-40B4-BE49-F238E27FC236}">
                <a16:creationId xmlns:a16="http://schemas.microsoft.com/office/drawing/2014/main" id="{EDEF7A13-D88E-E9F1-466F-57A809A366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344" y="594343"/>
            <a:ext cx="4729801" cy="2933674"/>
          </a:xfrm>
          <a:prstGeom prst="rect">
            <a:avLst/>
          </a:prstGeom>
        </p:spPr>
      </p:pic>
      <p:pic>
        <p:nvPicPr>
          <p:cNvPr id="11" name="Picture 10" descr="A graph of green rectangular bars&#10;&#10;Description automatically generated with medium confidence">
            <a:extLst>
              <a:ext uri="{FF2B5EF4-FFF2-40B4-BE49-F238E27FC236}">
                <a16:creationId xmlns:a16="http://schemas.microsoft.com/office/drawing/2014/main" id="{16E7EA28-7A0A-A49C-4A3F-A10D0C012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965" y="3791784"/>
            <a:ext cx="4715166" cy="292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7374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312AD-66EC-5BC9-4A18-446C82EF0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44840-8B54-FE8F-EAC3-B924F3D4E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9713000" cy="1752599"/>
          </a:xfrm>
        </p:spPr>
        <p:txBody>
          <a:bodyPr>
            <a:normAutofit/>
          </a:bodyPr>
          <a:lstStyle/>
          <a:p>
            <a:r>
              <a:rPr lang="en-US"/>
              <a:t>Results – Brightness and Contrast</a:t>
            </a:r>
          </a:p>
        </p:txBody>
      </p:sp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2CCDDED-FE64-FD40-F4BF-48775EA7D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555" y="4420632"/>
            <a:ext cx="1752839" cy="1714382"/>
          </a:xfrm>
          <a:prstGeom prst="rect">
            <a:avLst/>
          </a:prstGeom>
        </p:spPr>
      </p:pic>
      <p:pic>
        <p:nvPicPr>
          <p:cNvPr id="4" name="Picture 3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3FF930B-AED6-855B-2ECF-D1098E061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581" y="4407681"/>
            <a:ext cx="1782263" cy="1734635"/>
          </a:xfrm>
          <a:prstGeom prst="rect">
            <a:avLst/>
          </a:prstGeom>
        </p:spPr>
      </p:pic>
      <p:pic>
        <p:nvPicPr>
          <p:cNvPr id="10" name="Picture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686C3AE9-C9B3-8EA7-E5FF-ADAB5FA5F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409" y="4415987"/>
            <a:ext cx="1569578" cy="1733914"/>
          </a:xfrm>
          <a:prstGeom prst="rect">
            <a:avLst/>
          </a:prstGeom>
        </p:spPr>
      </p:pic>
      <p:pic>
        <p:nvPicPr>
          <p:cNvPr id="18" name="Picture 17" descr="A black and white image of a flower&#10;&#10;AI-generated content may be incorrect.">
            <a:extLst>
              <a:ext uri="{FF2B5EF4-FFF2-40B4-BE49-F238E27FC236}">
                <a16:creationId xmlns:a16="http://schemas.microsoft.com/office/drawing/2014/main" id="{164CCBE6-C203-0A7B-7D1E-5DB192F07C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3175" y="4409592"/>
            <a:ext cx="1829525" cy="1723423"/>
          </a:xfrm>
          <a:prstGeom prst="rect">
            <a:avLst/>
          </a:prstGeom>
        </p:spPr>
      </p:pic>
      <p:pic>
        <p:nvPicPr>
          <p:cNvPr id="19" name="Picture 18" descr="A black and white image of a flower&#10;&#10;AI-generated content may be incorrect.">
            <a:extLst>
              <a:ext uri="{FF2B5EF4-FFF2-40B4-BE49-F238E27FC236}">
                <a16:creationId xmlns:a16="http://schemas.microsoft.com/office/drawing/2014/main" id="{010134B9-7EB2-1F97-EC79-5B41B1C06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8461" y="4407180"/>
            <a:ext cx="1829524" cy="1723424"/>
          </a:xfrm>
          <a:prstGeom prst="rect">
            <a:avLst/>
          </a:prstGeom>
        </p:spPr>
      </p:pic>
      <p:pic>
        <p:nvPicPr>
          <p:cNvPr id="20" name="Picture 19" descr="A close-up of a flower&#10;&#10;AI-generated content may be incorrect.">
            <a:extLst>
              <a:ext uri="{FF2B5EF4-FFF2-40B4-BE49-F238E27FC236}">
                <a16:creationId xmlns:a16="http://schemas.microsoft.com/office/drawing/2014/main" id="{36D4127D-1737-B9D6-A6BC-D796025068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3745" y="4404769"/>
            <a:ext cx="1819880" cy="1733070"/>
          </a:xfrm>
          <a:prstGeom prst="rect">
            <a:avLst/>
          </a:prstGeom>
        </p:spPr>
      </p:pic>
      <p:pic>
        <p:nvPicPr>
          <p:cNvPr id="21" name="Picture 20" descr="A close-up of a flower&#10;&#10;AI-generated content may be incorrect.">
            <a:extLst>
              <a:ext uri="{FF2B5EF4-FFF2-40B4-BE49-F238E27FC236}">
                <a16:creationId xmlns:a16="http://schemas.microsoft.com/office/drawing/2014/main" id="{438356C1-1BF1-D239-B4BB-C9E4FF64D8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908" y="2431834"/>
            <a:ext cx="5304147" cy="1718390"/>
          </a:xfrm>
          <a:prstGeom prst="rect">
            <a:avLst/>
          </a:prstGeom>
        </p:spPr>
      </p:pic>
      <p:pic>
        <p:nvPicPr>
          <p:cNvPr id="22" name="Picture 21" descr="A close-up of a flower&#10;&#10;AI-generated content may be incorrect.">
            <a:extLst>
              <a:ext uri="{FF2B5EF4-FFF2-40B4-BE49-F238E27FC236}">
                <a16:creationId xmlns:a16="http://schemas.microsoft.com/office/drawing/2014/main" id="{24FD690F-1931-4C52-3970-165645E4E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6724" y="2438098"/>
            <a:ext cx="5739234" cy="17117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A8D20B-1BBB-2728-E56A-E8D5B5A97DF9}"/>
              </a:ext>
            </a:extLst>
          </p:cNvPr>
          <p:cNvSpPr txBox="1"/>
          <p:nvPr/>
        </p:nvSpPr>
        <p:spPr>
          <a:xfrm>
            <a:off x="4724400" y="1009650"/>
            <a:ext cx="8648700" cy="58169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/>
              <a:t>​​</a:t>
            </a:r>
            <a:br>
              <a:rPr lang="en-US" sz="4000" dirty="0"/>
            </a:br>
            <a:r>
              <a:rPr lang="en-US" sz="4000" dirty="0"/>
              <a:t>​​</a:t>
            </a:r>
            <a:br>
              <a:rPr lang="en-US" sz="4000" dirty="0"/>
            </a:br>
            <a:r>
              <a:rPr lang="en-US" sz="4000" dirty="0"/>
              <a:t>​​</a:t>
            </a:r>
            <a:br>
              <a:rPr lang="en-US" sz="4000" dirty="0"/>
            </a:br>
            <a:r>
              <a:rPr lang="en-US" sz="4000" dirty="0"/>
              <a:t>​</a:t>
            </a:r>
            <a:r>
              <a:rPr lang="en-US" sz="2800" dirty="0"/>
              <a:t>​</a:t>
            </a:r>
            <a:br>
              <a:rPr lang="en-US" sz="2800" dirty="0"/>
            </a:br>
            <a:r>
              <a:rPr lang="en-US" sz="2800" dirty="0"/>
              <a:t>​​</a:t>
            </a:r>
            <a:br>
              <a:rPr lang="en-US" sz="2800" dirty="0"/>
            </a:br>
            <a:r>
              <a:rPr lang="en-US" sz="2800" dirty="0"/>
              <a:t>Segmentation</a:t>
            </a:r>
            <a:r>
              <a:rPr lang="en-US" sz="4000" dirty="0"/>
              <a:t> </a:t>
            </a:r>
            <a:r>
              <a:rPr lang="en-US" sz="3200" dirty="0"/>
              <a:t>dataset​​</a:t>
            </a:r>
            <a:br>
              <a:rPr lang="en-US" sz="3200" dirty="0"/>
            </a:br>
            <a:r>
              <a:rPr lang="en-US" sz="4000" dirty="0"/>
              <a:t>​​</a:t>
            </a:r>
            <a:br>
              <a:rPr lang="en-US" sz="4000" dirty="0"/>
            </a:br>
            <a:endParaRPr lang="en-US" sz="4000" dirty="0"/>
          </a:p>
          <a:p>
            <a:br>
              <a:rPr lang="en-US" sz="3200" dirty="0"/>
            </a:br>
            <a:r>
              <a:rPr lang="en-US" sz="3200" dirty="0"/>
              <a:t>Tracking dataset​​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749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B0198-E99A-DB5A-D0A0-E65CA3840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231" y="-106678"/>
            <a:ext cx="10018713" cy="1637453"/>
          </a:xfrm>
        </p:spPr>
        <p:txBody>
          <a:bodyPr>
            <a:normAutofit/>
          </a:bodyPr>
          <a:lstStyle/>
          <a:p>
            <a:r>
              <a:rPr lang="en-US"/>
              <a:t>Introduction to </a:t>
            </a:r>
            <a:r>
              <a:rPr lang="en-US" err="1"/>
              <a:t>LeTra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42118-10A5-E381-CAB5-4B907C277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259840"/>
            <a:ext cx="7375209" cy="5019039"/>
          </a:xfrm>
        </p:spPr>
        <p:txBody>
          <a:bodyPr>
            <a:normAutofit/>
          </a:bodyPr>
          <a:lstStyle/>
          <a:p>
            <a:pPr>
              <a:buClr>
                <a:srgbClr val="1287C3"/>
              </a:buClr>
            </a:pPr>
            <a:r>
              <a:rPr lang="en-US" sz="2200" err="1"/>
              <a:t>LeTra</a:t>
            </a:r>
            <a:r>
              <a:rPr lang="en-US" sz="2200"/>
              <a:t>: Lightweight leaf tracking pipeline for plant phenotyping</a:t>
            </a:r>
          </a:p>
          <a:p>
            <a:pPr>
              <a:buClr>
                <a:srgbClr val="1287C3"/>
              </a:buClr>
            </a:pPr>
            <a:r>
              <a:rPr lang="en-US" sz="2200"/>
              <a:t>Uses Mask R-CNN for segmentation of individual leaves</a:t>
            </a:r>
          </a:p>
          <a:p>
            <a:pPr>
              <a:buClr>
                <a:srgbClr val="1287C3"/>
              </a:buClr>
            </a:pPr>
            <a:r>
              <a:rPr lang="en-US" sz="2200"/>
              <a:t>Tracks leaf identities over time via </a:t>
            </a:r>
            <a:r>
              <a:rPr lang="en-US" sz="2200" err="1"/>
              <a:t>IoU</a:t>
            </a:r>
            <a:r>
              <a:rPr lang="en-US" sz="2200"/>
              <a:t>-based matching</a:t>
            </a:r>
          </a:p>
          <a:p>
            <a:pPr>
              <a:buClr>
                <a:srgbClr val="1287C3"/>
              </a:buClr>
            </a:pPr>
            <a:r>
              <a:rPr lang="en-US" sz="2200"/>
              <a:t>Designed for chlorophyll fluorescence images of Arabidopsis thaliana</a:t>
            </a:r>
          </a:p>
          <a:p>
            <a:pPr>
              <a:buClr>
                <a:srgbClr val="1287C3"/>
              </a:buClr>
            </a:pPr>
            <a:r>
              <a:rPr lang="en-US" sz="2200"/>
              <a:t>Modular design: easily adaptable for other datasets</a:t>
            </a:r>
          </a:p>
          <a:p>
            <a:pPr>
              <a:buClr>
                <a:srgbClr val="1287C3"/>
              </a:buClr>
            </a:pPr>
            <a:r>
              <a:rPr lang="en-US" sz="2200"/>
              <a:t>Recent and open-sourced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5C4FDC-F401-CF35-12E5-46482CDD8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680" y="1686561"/>
            <a:ext cx="3598543" cy="4257040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644990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68B3D-CE98-5F0A-EE51-0F8CDD0EA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94554-6F47-C2B3-52F4-85E7F0661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9713000" cy="1752599"/>
          </a:xfrm>
        </p:spPr>
        <p:txBody>
          <a:bodyPr>
            <a:normAutofit/>
          </a:bodyPr>
          <a:lstStyle/>
          <a:p>
            <a:r>
              <a:rPr lang="en-US"/>
              <a:t>Results – Brightness and Contrast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7182F-A147-295F-9C9C-2FB098AD1A14}"/>
              </a:ext>
            </a:extLst>
          </p:cNvPr>
          <p:cNvSpPr txBox="1"/>
          <p:nvPr/>
        </p:nvSpPr>
        <p:spPr>
          <a:xfrm>
            <a:off x="1803400" y="2049463"/>
            <a:ext cx="9863137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ea typeface="+mn-lt"/>
                <a:cs typeface="+mn-lt"/>
              </a:rPr>
              <a:t>Top (Segmentation dataset)</a:t>
            </a:r>
            <a:r>
              <a:rPr lang="en-US" sz="2400" dirty="0">
                <a:ea typeface="+mn-lt"/>
                <a:cs typeface="+mn-lt"/>
              </a:rPr>
              <a:t> under </a:t>
            </a:r>
            <a:r>
              <a:rPr lang="en-US" sz="2400" b="1" dirty="0">
                <a:ea typeface="+mn-lt"/>
                <a:cs typeface="+mn-lt"/>
              </a:rPr>
              <a:t>B/C = 0.9/1.1</a:t>
            </a:r>
            <a:r>
              <a:rPr lang="en-US" sz="2400" dirty="0">
                <a:ea typeface="+mn-lt"/>
                <a:cs typeface="+mn-lt"/>
              </a:rPr>
              <a:t>: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Segmentation masks remain sharp and well-defined despite brightness/contrast shifts.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Leaf boundaries and labels are clearly preserved.</a:t>
            </a:r>
            <a:endParaRPr lang="en-US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 sz="2400" dirty="0">
              <a:ea typeface="+mn-lt"/>
              <a:cs typeface="+mn-lt"/>
            </a:endParaRPr>
          </a:p>
          <a:p>
            <a:r>
              <a:rPr lang="en-US" sz="2400" b="1" dirty="0">
                <a:ea typeface="+mn-lt"/>
                <a:cs typeface="+mn-lt"/>
              </a:rPr>
              <a:t>Bottom (Tracking dataset)</a:t>
            </a:r>
            <a:r>
              <a:rPr lang="en-US" sz="2400" dirty="0">
                <a:ea typeface="+mn-lt"/>
                <a:cs typeface="+mn-lt"/>
              </a:rPr>
              <a:t> under </a:t>
            </a:r>
            <a:r>
              <a:rPr lang="en-US" sz="2400" b="1" dirty="0">
                <a:ea typeface="+mn-lt"/>
                <a:cs typeface="+mn-lt"/>
              </a:rPr>
              <a:t>B/C = 0.7/0.8</a:t>
            </a:r>
            <a:r>
              <a:rPr lang="en-US" sz="2400" dirty="0">
                <a:ea typeface="+mn-lt"/>
                <a:cs typeface="+mn-lt"/>
              </a:rPr>
              <a:t>: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Tracking maintains identity over time, though images appear dimmer.</a:t>
            </a:r>
            <a:endParaRPr lang="en-US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Despite reduced brightness, contour tracking remains reliable.</a:t>
            </a:r>
            <a:endParaRPr lang="en-US" dirty="0">
              <a:ea typeface="+mn-lt"/>
              <a:cs typeface="+mn-lt"/>
            </a:endParaRPr>
          </a:p>
          <a:p>
            <a:pPr marL="228600" indent="-228600">
              <a:buFont typeface="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76824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E6E9A-2D28-0429-8E20-D509E1DFD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45244" y="-450143"/>
            <a:ext cx="11479504" cy="2302931"/>
          </a:xfrm>
        </p:spPr>
        <p:txBody>
          <a:bodyPr>
            <a:normAutofit/>
          </a:bodyPr>
          <a:lstStyle/>
          <a:p>
            <a:r>
              <a:rPr lang="en-US"/>
              <a:t>Results – Brightness and Contrast</a:t>
            </a:r>
          </a:p>
        </p:txBody>
      </p:sp>
      <p:pic>
        <p:nvPicPr>
          <p:cNvPr id="4" name="Picture 3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F125EC65-4C3F-A610-9540-8B9CB73FE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91" y="1538309"/>
            <a:ext cx="8669453" cy="51064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3A4EC7-4630-BBEB-794D-4A186712CC4D}"/>
              </a:ext>
            </a:extLst>
          </p:cNvPr>
          <p:cNvSpPr txBox="1"/>
          <p:nvPr/>
        </p:nvSpPr>
        <p:spPr>
          <a:xfrm>
            <a:off x="8689621" y="462846"/>
            <a:ext cx="3498145" cy="61863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dirty="0"/>
              <a:t>Tracking performance remains </a:t>
            </a:r>
            <a:r>
              <a:rPr lang="en-US" b="1" dirty="0"/>
              <a:t>exceptionally high</a:t>
            </a:r>
            <a:r>
              <a:rPr lang="en-US" dirty="0"/>
              <a:t> across all brightness/contrast (B/C) settings.</a:t>
            </a:r>
          </a:p>
          <a:p>
            <a:pPr marL="228600" indent="-228600">
              <a:buFont typeface=""/>
              <a:buChar char="•"/>
            </a:pPr>
            <a:endParaRPr lang="en-US" dirty="0"/>
          </a:p>
          <a:p>
            <a:pPr marL="228600" indent="-228600">
              <a:buFont typeface=""/>
              <a:buChar char="•"/>
            </a:pPr>
            <a:r>
              <a:rPr lang="en-US" dirty="0"/>
              <a:t>Most trays show </a:t>
            </a:r>
            <a:r>
              <a:rPr lang="en-US" b="1" dirty="0"/>
              <a:t>ID F1 scores above 0.97</a:t>
            </a:r>
            <a:r>
              <a:rPr lang="en-US" dirty="0"/>
              <a:t>, even at higher B/C variations.</a:t>
            </a:r>
          </a:p>
          <a:p>
            <a:pPr marL="228600" indent="-228600">
              <a:buFont typeface=""/>
              <a:buChar char="•"/>
            </a:pPr>
            <a:endParaRPr lang="en-US" dirty="0"/>
          </a:p>
          <a:p>
            <a:pPr marL="228600" indent="-228600">
              <a:buFont typeface=""/>
              <a:buChar char="•"/>
            </a:pPr>
            <a:r>
              <a:rPr lang="en-US" b="1" dirty="0"/>
              <a:t>Top trays</a:t>
            </a:r>
            <a:r>
              <a:rPr lang="en-US" dirty="0"/>
              <a:t> like A3, B2, B3, and C3 reach </a:t>
            </a:r>
            <a:r>
              <a:rPr lang="en-US" b="1" dirty="0"/>
              <a:t>near-perfect scores (0.999–1.000)</a:t>
            </a:r>
            <a:r>
              <a:rPr lang="en-US" dirty="0"/>
              <a:t>.</a:t>
            </a:r>
          </a:p>
          <a:p>
            <a:pPr marL="228600" indent="-228600">
              <a:buFont typeface=""/>
              <a:buChar char="•"/>
            </a:pPr>
            <a:endParaRPr lang="en-US" dirty="0"/>
          </a:p>
          <a:p>
            <a:pPr marL="228600" indent="-228600">
              <a:buFont typeface=""/>
              <a:buChar char="•"/>
            </a:pPr>
            <a:r>
              <a:rPr lang="en-US" dirty="0"/>
              <a:t>Slight performance dips at extreme settings — e.g., </a:t>
            </a:r>
            <a:r>
              <a:rPr lang="en-US" b="1" dirty="0"/>
              <a:t>C1 drops to 0.934</a:t>
            </a:r>
            <a:r>
              <a:rPr lang="en-US" dirty="0"/>
              <a:t>.</a:t>
            </a:r>
          </a:p>
          <a:p>
            <a:pPr marL="228600" indent="-228600">
              <a:buFont typeface=""/>
              <a:buChar char="•"/>
            </a:pPr>
            <a:endParaRPr lang="en-US" dirty="0"/>
          </a:p>
          <a:p>
            <a:pPr marL="228600" indent="-228600">
              <a:buFont typeface=""/>
              <a:buChar char="•"/>
            </a:pPr>
            <a:r>
              <a:rPr lang="en-US" b="1" dirty="0"/>
              <a:t>Conclusion:</a:t>
            </a:r>
            <a:r>
              <a:rPr lang="en-US" dirty="0"/>
              <a:t> Identity tracking is </a:t>
            </a:r>
            <a:r>
              <a:rPr lang="en-US" b="1" dirty="0"/>
              <a:t>highly robust</a:t>
            </a:r>
            <a:r>
              <a:rPr lang="en-US" dirty="0"/>
              <a:t> to brightness/contrast changes, far more stable than segmentation scores.</a:t>
            </a:r>
          </a:p>
        </p:txBody>
      </p:sp>
    </p:spTree>
    <p:extLst>
      <p:ext uri="{BB962C8B-B14F-4D97-AF65-F5344CB8AC3E}">
        <p14:creationId xmlns:p14="http://schemas.microsoft.com/office/powerpoint/2010/main" val="69271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E6E9A-2D28-0429-8E20-D509E1DFD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445999" cy="1820117"/>
          </a:xfrm>
        </p:spPr>
        <p:txBody>
          <a:bodyPr>
            <a:normAutofit/>
          </a:bodyPr>
          <a:lstStyle/>
          <a:p>
            <a:r>
              <a:rPr lang="en-US" dirty="0"/>
              <a:t>Tracking Results – Brightness and Contrast</a:t>
            </a:r>
          </a:p>
        </p:txBody>
      </p:sp>
      <p:pic>
        <p:nvPicPr>
          <p:cNvPr id="5" name="Picture 4" descr="A graph of a number of different colored squares&#10;&#10;Description automatically generated">
            <a:extLst>
              <a:ext uri="{FF2B5EF4-FFF2-40B4-BE49-F238E27FC236}">
                <a16:creationId xmlns:a16="http://schemas.microsoft.com/office/drawing/2014/main" id="{76AC4120-5531-6367-2C71-E1CC3EA58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52" y="2305165"/>
            <a:ext cx="4960313" cy="35862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D24931-BBD3-FA5C-28AF-4FE8B10C0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035" y="2576935"/>
            <a:ext cx="2871245" cy="27940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2CD851-4BCB-7FA3-D694-2564FF78D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2394" y="2569789"/>
            <a:ext cx="2871246" cy="28037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74A7D5-61ED-0BC7-5A2C-AD53416AF460}"/>
              </a:ext>
            </a:extLst>
          </p:cNvPr>
          <p:cNvSpPr txBox="1"/>
          <p:nvPr/>
        </p:nvSpPr>
        <p:spPr>
          <a:xfrm rot="10800000" flipV="1">
            <a:off x="6536236" y="5455043"/>
            <a:ext cx="245392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/>
              <a:t>Degraded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EFEFD3-FE80-50C5-B0E7-B86DE9014E16}"/>
              </a:ext>
            </a:extLst>
          </p:cNvPr>
          <p:cNvSpPr txBox="1"/>
          <p:nvPr/>
        </p:nvSpPr>
        <p:spPr>
          <a:xfrm>
            <a:off x="9740899" y="5491061"/>
            <a:ext cx="262325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/>
              <a:t>Original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563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AC3C0-03DA-24E4-7702-B9A39A080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FA968-7D50-37CF-37D0-1E23D9224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445999" cy="1820117"/>
          </a:xfrm>
        </p:spPr>
        <p:txBody>
          <a:bodyPr>
            <a:normAutofit/>
          </a:bodyPr>
          <a:lstStyle/>
          <a:p>
            <a:r>
              <a:rPr lang="en-US" dirty="0"/>
              <a:t>Tracking Results – Brightness and Contrast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439D89-4457-330C-A5A2-33885D726F98}"/>
              </a:ext>
            </a:extLst>
          </p:cNvPr>
          <p:cNvSpPr txBox="1"/>
          <p:nvPr/>
        </p:nvSpPr>
        <p:spPr>
          <a:xfrm>
            <a:off x="1671484" y="1976284"/>
            <a:ext cx="10153803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sz="2400" dirty="0"/>
              <a:t>The </a:t>
            </a:r>
            <a:r>
              <a:rPr lang="en-US" sz="2400" b="1" dirty="0"/>
              <a:t>right image</a:t>
            </a:r>
            <a:r>
              <a:rPr lang="en-US" sz="2400" dirty="0"/>
              <a:t> represents the </a:t>
            </a:r>
            <a:r>
              <a:rPr lang="en-US" sz="2400" b="1" dirty="0"/>
              <a:t>clean tracking result</a:t>
            </a:r>
            <a:r>
              <a:rPr lang="en-US" sz="2400" dirty="0"/>
              <a:t> (ideal condition, ID_F1 = </a:t>
            </a:r>
            <a:r>
              <a:rPr lang="en-US" sz="2400" b="1" dirty="0"/>
              <a:t>1.0</a:t>
            </a:r>
            <a:r>
              <a:rPr lang="en-US" sz="2400" dirty="0"/>
              <a:t>), serving as the performance baseline.</a:t>
            </a:r>
          </a:p>
          <a:p>
            <a:pPr marL="228600" indent="-228600">
              <a:buFont typeface=""/>
              <a:buChar char="•"/>
            </a:pPr>
            <a:endParaRPr lang="en-US" sz="2400" dirty="0"/>
          </a:p>
          <a:p>
            <a:pPr marL="228600" indent="-228600">
              <a:buFont typeface=""/>
              <a:buChar char="•"/>
            </a:pPr>
            <a:r>
              <a:rPr lang="en-US" sz="2400" dirty="0"/>
              <a:t>The </a:t>
            </a:r>
            <a:r>
              <a:rPr lang="en-US" sz="2400" b="1" dirty="0"/>
              <a:t>left image</a:t>
            </a:r>
            <a:r>
              <a:rPr lang="en-US" sz="2400" dirty="0"/>
              <a:t> shows tracking under </a:t>
            </a:r>
            <a:r>
              <a:rPr lang="en-US" sz="2400" b="1" dirty="0"/>
              <a:t>brightness/contrast setting 0.7/0.8</a:t>
            </a:r>
            <a:r>
              <a:rPr lang="en-US" sz="2400" dirty="0"/>
              <a:t>, with an </a:t>
            </a:r>
            <a:r>
              <a:rPr lang="en-US" sz="2400" b="1" dirty="0"/>
              <a:t>ID_F1 score of 0.995</a:t>
            </a:r>
            <a:r>
              <a:rPr lang="en-US" sz="2400" dirty="0"/>
              <a:t>, indicating </a:t>
            </a:r>
            <a:r>
              <a:rPr lang="en-US" sz="2400" b="1" dirty="0"/>
              <a:t>minimal performance drop</a:t>
            </a:r>
            <a:r>
              <a:rPr lang="en-US" sz="2400" dirty="0"/>
              <a:t> from the clean result.</a:t>
            </a:r>
          </a:p>
          <a:p>
            <a:pPr marL="228600" indent="-228600">
              <a:buFont typeface=""/>
              <a:buChar char="•"/>
            </a:pPr>
            <a:endParaRPr lang="en-US" sz="2400" dirty="0"/>
          </a:p>
          <a:p>
            <a:pPr marL="228600" indent="-228600">
              <a:buFont typeface=""/>
              <a:buChar char="•"/>
            </a:pPr>
            <a:r>
              <a:rPr lang="en-US" sz="2400" dirty="0"/>
              <a:t>This shows that </a:t>
            </a:r>
            <a:r>
              <a:rPr lang="en-US" sz="2400" b="1" dirty="0"/>
              <a:t>mild B/C degradation (darker/lower contrast)</a:t>
            </a:r>
            <a:r>
              <a:rPr lang="en-US" sz="2400" dirty="0"/>
              <a:t> has </a:t>
            </a:r>
            <a:r>
              <a:rPr lang="en-US" sz="2400" b="1" dirty="0"/>
              <a:t>negligible effect</a:t>
            </a:r>
            <a:r>
              <a:rPr lang="en-US" sz="2400" dirty="0"/>
              <a:t> on identity tracking accuracy.</a:t>
            </a:r>
          </a:p>
          <a:p>
            <a:pPr marL="228600" indent="-228600">
              <a:buFont typeface=""/>
              <a:buChar char="•"/>
            </a:pPr>
            <a:endParaRPr lang="en-US" sz="2400" dirty="0"/>
          </a:p>
          <a:p>
            <a:pPr marL="228600" indent="-228600">
              <a:buFont typeface=""/>
              <a:buChar char="•"/>
            </a:pPr>
            <a:r>
              <a:rPr lang="en-US" sz="2400" dirty="0"/>
              <a:t>Other B/C settings (0.9/1.1 and 1.3/1.2) caused larger drops, highlighting that </a:t>
            </a:r>
            <a:r>
              <a:rPr lang="en-US" sz="2400" b="1" dirty="0"/>
              <a:t>subtle adjustments (like 0.7/0.8) are better tolerated</a:t>
            </a:r>
            <a:r>
              <a:rPr lang="en-US" sz="2400" dirty="0"/>
              <a:t> by the model.</a:t>
            </a:r>
          </a:p>
        </p:txBody>
      </p:sp>
    </p:spTree>
    <p:extLst>
      <p:ext uri="{BB962C8B-B14F-4D97-AF65-F5344CB8AC3E}">
        <p14:creationId xmlns:p14="http://schemas.microsoft.com/office/powerpoint/2010/main" val="5992856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55CC5-1719-0888-D733-E9015737B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32471-AB75-8874-DAFF-19E4FBF50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-227012"/>
            <a:ext cx="10566400" cy="2665411"/>
          </a:xfrm>
        </p:spPr>
        <p:txBody>
          <a:bodyPr/>
          <a:lstStyle/>
          <a:p>
            <a:r>
              <a:rPr lang="en-US" b="1" dirty="0"/>
              <a:t>Clean Vs Best of All Degradation Setting: Segmentation Result</a:t>
            </a:r>
          </a:p>
        </p:txBody>
      </p:sp>
      <p:pic>
        <p:nvPicPr>
          <p:cNvPr id="7170" name="Picture 2" descr="Picture 5, Picture">
            <a:extLst>
              <a:ext uri="{FF2B5EF4-FFF2-40B4-BE49-F238E27FC236}">
                <a16:creationId xmlns:a16="http://schemas.microsoft.com/office/drawing/2014/main" id="{C81187DC-0F1A-F061-020C-10DBB0370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46" y="1936230"/>
            <a:ext cx="4896612" cy="386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Picture 4, Picture">
            <a:extLst>
              <a:ext uri="{FF2B5EF4-FFF2-40B4-BE49-F238E27FC236}">
                <a16:creationId xmlns:a16="http://schemas.microsoft.com/office/drawing/2014/main" id="{21EA9BAD-BB0E-FE8C-DA8D-0B0989D9B8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000" y="1936230"/>
            <a:ext cx="5715460" cy="386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7666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FCFF6-461A-5C71-48B1-C923494D1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Conclusion: Segmentation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ADDC9-6F1F-8EBA-9D43-3844C548D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2247" y="992187"/>
            <a:ext cx="10701339" cy="5640388"/>
          </a:xfrm>
        </p:spPr>
        <p:txBody>
          <a:bodyPr>
            <a:normAutofit/>
          </a:bodyPr>
          <a:lstStyle/>
          <a:p>
            <a:pPr marL="228600" indent="-22860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F1 scores remain stable</a:t>
            </a:r>
            <a:r>
              <a:rPr lang="en-US" dirty="0"/>
              <a:t> across all growth stages (Early, Mid, Late) even under brightness/contrast changes (0.9/1.1).</a:t>
            </a:r>
          </a:p>
          <a:p>
            <a:pPr marL="228600" indent="-228600">
              <a:spcBef>
                <a:spcPts val="0"/>
              </a:spcBef>
              <a:spcAft>
                <a:spcPts val="0"/>
              </a:spcAft>
              <a:buClr>
                <a:srgbClr val="1287C3"/>
              </a:buClr>
            </a:pPr>
            <a:r>
              <a:rPr lang="en-US" b="1" dirty="0" err="1"/>
              <a:t>IoU</a:t>
            </a:r>
            <a:r>
              <a:rPr lang="en-US" b="1" dirty="0"/>
              <a:t> scores also show minimal change</a:t>
            </a:r>
            <a:r>
              <a:rPr lang="en-US" dirty="0"/>
              <a:t> between clean and adjusted B/C conditions.</a:t>
            </a:r>
          </a:p>
          <a:p>
            <a:pPr marL="228600" indent="-228600">
              <a:spcBef>
                <a:spcPts val="0"/>
              </a:spcBef>
              <a:spcAft>
                <a:spcPts val="0"/>
              </a:spcAft>
              <a:buClr>
                <a:srgbClr val="1287C3"/>
              </a:buClr>
            </a:pPr>
            <a:r>
              <a:rPr lang="en-US" dirty="0"/>
              <a:t>Slight </a:t>
            </a:r>
            <a:r>
              <a:rPr lang="en-US" b="1" dirty="0"/>
              <a:t>increase in </a:t>
            </a:r>
            <a:r>
              <a:rPr lang="en-US" b="1" dirty="0" err="1"/>
              <a:t>IoU</a:t>
            </a:r>
            <a:r>
              <a:rPr lang="en-US" b="1" dirty="0"/>
              <a:t> at Early stage</a:t>
            </a:r>
            <a:r>
              <a:rPr lang="en-US" dirty="0"/>
              <a:t> under adjusted B/C (0.731 vs. 0.725).</a:t>
            </a:r>
          </a:p>
          <a:p>
            <a:pPr marL="228600" indent="-228600">
              <a:spcBef>
                <a:spcPts val="0"/>
              </a:spcBef>
              <a:spcAft>
                <a:spcPts val="0"/>
              </a:spcAft>
              <a:buClr>
                <a:srgbClr val="1287C3"/>
              </a:buClr>
            </a:pPr>
            <a:r>
              <a:rPr lang="en-US" b="1" dirty="0"/>
              <a:t>Conclusion:</a:t>
            </a:r>
            <a:r>
              <a:rPr lang="en-US" dirty="0"/>
              <a:t> Segmentation performance is </a:t>
            </a:r>
            <a:r>
              <a:rPr lang="en-US" b="1" dirty="0"/>
              <a:t>robust to moderate B/C variation</a:t>
            </a:r>
            <a:r>
              <a:rPr lang="en-US" dirty="0"/>
              <a:t>, with only minor differences observed.</a:t>
            </a:r>
          </a:p>
          <a:p>
            <a:pPr>
              <a:buClr>
                <a:srgbClr val="1287C3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258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FCFF6-461A-5C71-48B1-C923494D1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725150" cy="1752599"/>
          </a:xfrm>
        </p:spPr>
        <p:txBody>
          <a:bodyPr/>
          <a:lstStyle/>
          <a:p>
            <a:r>
              <a:rPr lang="en-US" b="1" dirty="0"/>
              <a:t>Clean Vs Best Degradation Settings: Tracking Result</a:t>
            </a:r>
          </a:p>
          <a:p>
            <a:endParaRPr lang="en-US" b="1" dirty="0"/>
          </a:p>
        </p:txBody>
      </p:sp>
      <p:pic>
        <p:nvPicPr>
          <p:cNvPr id="5" name="Content Placeholder 4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CFAC8989-89EE-E4F9-FCA0-69A5C9BFC3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18" y="2039938"/>
            <a:ext cx="4909982" cy="3616946"/>
          </a:xfrm>
        </p:spPr>
      </p:pic>
      <p:pic>
        <p:nvPicPr>
          <p:cNvPr id="7" name="Picture 6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5E401F94-7A7D-DCA8-A93F-D6DC358D93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22" y="2039938"/>
            <a:ext cx="5488866" cy="36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284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D4D0F-113A-DE29-8A62-57D3EF5BC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A28B7-08EB-92C8-7BDD-5E68D48D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Conclusion:Tracking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290E02-6869-1C7C-4841-6E1B259A6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>
                <a:ea typeface="+mn-lt"/>
                <a:cs typeface="+mn-lt"/>
              </a:rPr>
              <a:t>Brightness/Contrast (0.7/0.8)</a:t>
            </a:r>
            <a:r>
              <a:rPr lang="en-US" dirty="0">
                <a:ea typeface="+mn-lt"/>
                <a:cs typeface="+mn-lt"/>
              </a:rPr>
              <a:t> achieved the </a:t>
            </a:r>
            <a:r>
              <a:rPr lang="en-US" b="1" dirty="0">
                <a:ea typeface="+mn-lt"/>
                <a:cs typeface="+mn-lt"/>
              </a:rPr>
              <a:t>highest ID_F1 (0.992)</a:t>
            </a:r>
            <a:r>
              <a:rPr lang="en-US" dirty="0">
                <a:ea typeface="+mn-lt"/>
                <a:cs typeface="+mn-lt"/>
              </a:rPr>
              <a:t> – almost as good as clean data.</a:t>
            </a:r>
            <a:endParaRPr lang="en-US" dirty="0"/>
          </a:p>
          <a:p>
            <a:pPr>
              <a:buClr>
                <a:srgbClr val="1287C3"/>
              </a:buClr>
            </a:pPr>
            <a:r>
              <a:rPr lang="en-US" b="1" dirty="0">
                <a:ea typeface="+mn-lt"/>
                <a:cs typeface="+mn-lt"/>
              </a:rPr>
              <a:t>Gaussian Blur (5×5)</a:t>
            </a:r>
            <a:r>
              <a:rPr lang="en-US" dirty="0">
                <a:ea typeface="+mn-lt"/>
                <a:cs typeface="+mn-lt"/>
              </a:rPr>
              <a:t> and </a:t>
            </a:r>
            <a:r>
              <a:rPr lang="en-US" b="1" dirty="0">
                <a:ea typeface="+mn-lt"/>
                <a:cs typeface="+mn-lt"/>
              </a:rPr>
              <a:t>Salt &amp; Pepper (0.01)</a:t>
            </a:r>
            <a:r>
              <a:rPr lang="en-US" dirty="0">
                <a:ea typeface="+mn-lt"/>
                <a:cs typeface="+mn-lt"/>
              </a:rPr>
              <a:t> performed slightly worse, with ID_F1 scores of </a:t>
            </a:r>
            <a:r>
              <a:rPr lang="en-US" b="1" dirty="0">
                <a:ea typeface="+mn-lt"/>
                <a:cs typeface="+mn-lt"/>
              </a:rPr>
              <a:t>0.963</a:t>
            </a:r>
            <a:r>
              <a:rPr lang="en-US" dirty="0">
                <a:ea typeface="+mn-lt"/>
                <a:cs typeface="+mn-lt"/>
              </a:rPr>
              <a:t> and </a:t>
            </a:r>
            <a:r>
              <a:rPr lang="en-US" b="1" dirty="0">
                <a:ea typeface="+mn-lt"/>
                <a:cs typeface="+mn-lt"/>
              </a:rPr>
              <a:t>0.961</a:t>
            </a:r>
            <a:r>
              <a:rPr lang="en-US" dirty="0">
                <a:ea typeface="+mn-lt"/>
                <a:cs typeface="+mn-lt"/>
              </a:rPr>
              <a:t> respectively.</a:t>
            </a:r>
            <a:endParaRPr lang="en-US" dirty="0"/>
          </a:p>
          <a:p>
            <a:pPr>
              <a:buClr>
                <a:srgbClr val="1287C3"/>
              </a:buClr>
            </a:pPr>
            <a:r>
              <a:rPr lang="en-US" dirty="0">
                <a:ea typeface="+mn-lt"/>
                <a:cs typeface="+mn-lt"/>
              </a:rPr>
              <a:t>The </a:t>
            </a:r>
            <a:r>
              <a:rPr lang="en-US" b="1" dirty="0">
                <a:ea typeface="+mn-lt"/>
                <a:cs typeface="+mn-lt"/>
              </a:rPr>
              <a:t>smallest deviation</a:t>
            </a:r>
            <a:r>
              <a:rPr lang="en-US" dirty="0">
                <a:ea typeface="+mn-lt"/>
                <a:cs typeface="+mn-lt"/>
              </a:rPr>
              <a:t> from perfect tracking (ID_F1 = 1.0) is seen with brightness/contrast (only </a:t>
            </a:r>
            <a:r>
              <a:rPr lang="en-US" b="1" dirty="0">
                <a:ea typeface="+mn-lt"/>
                <a:cs typeface="+mn-lt"/>
              </a:rPr>
              <a:t>0.008</a:t>
            </a:r>
            <a:r>
              <a:rPr lang="en-US" dirty="0">
                <a:ea typeface="+mn-lt"/>
                <a:cs typeface="+mn-lt"/>
              </a:rPr>
              <a:t>), confirming its </a:t>
            </a:r>
            <a:r>
              <a:rPr lang="en-US" b="1" dirty="0">
                <a:ea typeface="+mn-lt"/>
                <a:cs typeface="+mn-lt"/>
              </a:rPr>
              <a:t>robustness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>
              <a:buClr>
                <a:srgbClr val="1287C3"/>
              </a:buClr>
            </a:pPr>
            <a:r>
              <a:rPr lang="en-US" dirty="0">
                <a:ea typeface="+mn-lt"/>
                <a:cs typeface="+mn-lt"/>
              </a:rPr>
              <a:t>Salt &amp; Pepper and Gaussian Blur lead to </a:t>
            </a:r>
            <a:r>
              <a:rPr lang="en-US" b="1" dirty="0">
                <a:ea typeface="+mn-lt"/>
                <a:cs typeface="+mn-lt"/>
              </a:rPr>
              <a:t>greater accuracy drops</a:t>
            </a:r>
            <a:r>
              <a:rPr lang="en-US" dirty="0">
                <a:ea typeface="+mn-lt"/>
                <a:cs typeface="+mn-lt"/>
              </a:rPr>
              <a:t> (~0.037–0.039), suggesting </a:t>
            </a:r>
            <a:r>
              <a:rPr lang="en-US" b="1" dirty="0">
                <a:ea typeface="+mn-lt"/>
                <a:cs typeface="+mn-lt"/>
              </a:rPr>
              <a:t>higher tracking sensitivity</a:t>
            </a:r>
            <a:r>
              <a:rPr lang="en-US" dirty="0">
                <a:ea typeface="+mn-lt"/>
                <a:cs typeface="+mn-lt"/>
              </a:rPr>
              <a:t> under those degradations.</a:t>
            </a:r>
            <a:endParaRPr lang="en-US" dirty="0"/>
          </a:p>
          <a:p>
            <a:pPr>
              <a:buClr>
                <a:srgbClr val="1287C3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032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FCFF6-461A-5C71-48B1-C923494D1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51657-F948-5007-5CB5-C67DAED30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1287C3"/>
              </a:buClr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Mild degradations (blur, noise, brightness/contrast) have </a:t>
            </a:r>
            <a:r>
              <a:rPr lang="en-US" b="1" dirty="0">
                <a:ea typeface="+mn-lt"/>
                <a:cs typeface="+mn-lt"/>
              </a:rPr>
              <a:t>limited effect</a:t>
            </a:r>
            <a:r>
              <a:rPr lang="en-US" dirty="0">
                <a:ea typeface="+mn-lt"/>
                <a:cs typeface="+mn-lt"/>
              </a:rPr>
              <a:t> on segmentation and tracking</a:t>
            </a:r>
          </a:p>
          <a:p>
            <a:pPr>
              <a:buClr>
                <a:srgbClr val="1287C3"/>
              </a:buClr>
              <a:buFont typeface="Arial" panose="020B0604020202020204" pitchFamily="34" charset="0"/>
              <a:buChar char="•"/>
            </a:pPr>
            <a:r>
              <a:rPr lang="en-US" b="1" dirty="0">
                <a:ea typeface="+mn-lt"/>
                <a:cs typeface="+mn-lt"/>
              </a:rPr>
              <a:t>Performance degrades progressively</a:t>
            </a:r>
            <a:r>
              <a:rPr lang="en-US" dirty="0">
                <a:ea typeface="+mn-lt"/>
                <a:cs typeface="+mn-lt"/>
              </a:rPr>
              <a:t> with increasing severity of degradation</a:t>
            </a:r>
          </a:p>
          <a:p>
            <a:pPr>
              <a:buClr>
                <a:srgbClr val="1287C3"/>
              </a:buClr>
              <a:buFont typeface="Arial" panose="020B0604020202020204" pitchFamily="34" charset="0"/>
              <a:buChar char="•"/>
            </a:pPr>
            <a:r>
              <a:rPr lang="en-US" b="1" dirty="0">
                <a:ea typeface="+mn-lt"/>
                <a:cs typeface="+mn-lt"/>
              </a:rPr>
              <a:t>Tracking ID accuracy remains robust</a:t>
            </a:r>
            <a:r>
              <a:rPr lang="en-US" dirty="0">
                <a:ea typeface="+mn-lt"/>
                <a:cs typeface="+mn-lt"/>
              </a:rPr>
              <a:t>, even when segmentation scores slightly drop</a:t>
            </a:r>
            <a:endParaRPr lang="en-US" dirty="0"/>
          </a:p>
          <a:p>
            <a:pPr>
              <a:buClr>
                <a:srgbClr val="1287C3"/>
              </a:buClr>
              <a:buFont typeface="Arial" panose="020B0604020202020204" pitchFamily="34" charset="0"/>
              <a:buChar char="•"/>
            </a:pPr>
            <a:r>
              <a:rPr lang="en-US" b="1" dirty="0">
                <a:ea typeface="+mn-lt"/>
                <a:cs typeface="+mn-lt"/>
              </a:rPr>
              <a:t>Brightness/Contrast</a:t>
            </a:r>
            <a:r>
              <a:rPr lang="en-US" dirty="0">
                <a:ea typeface="+mn-lt"/>
                <a:cs typeface="+mn-lt"/>
              </a:rPr>
              <a:t> changes were the most degradation-tolerant across all metrics</a:t>
            </a:r>
            <a:endParaRPr lang="en-US" dirty="0"/>
          </a:p>
          <a:p>
            <a:pPr>
              <a:buClr>
                <a:srgbClr val="1287C3"/>
              </a:buClr>
              <a:buFont typeface="Arial" panose="020B0604020202020204" pitchFamily="34" charset="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5801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59995-5554-2891-D1E2-B906CE5F9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12" y="300010"/>
            <a:ext cx="6117725" cy="2285873"/>
          </a:xfrm>
        </p:spPr>
        <p:txBody>
          <a:bodyPr>
            <a:normAutofit/>
          </a:bodyPr>
          <a:lstStyle/>
          <a:p>
            <a:r>
              <a:rPr lang="en-US" sz="3600" b="1" dirty="0"/>
              <a:t>Future Work</a:t>
            </a:r>
            <a:br>
              <a:rPr lang="en-US" sz="3600" b="1" dirty="0"/>
            </a:b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8E080-F273-4DE0-35F9-FAB65EFBF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1895230"/>
            <a:ext cx="4124803" cy="389597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Combining multiple degradations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Testing on other plant species (succulents, maize)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Integrating time-series modeling for long-term growth prediction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A close up of a plant&#10;&#10;AI-generated content may be incorrect.">
            <a:extLst>
              <a:ext uri="{FF2B5EF4-FFF2-40B4-BE49-F238E27FC236}">
                <a16:creationId xmlns:a16="http://schemas.microsoft.com/office/drawing/2014/main" id="{5025645E-DC2C-421F-2B44-B301C37D9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282100" y="184637"/>
            <a:ext cx="2581856" cy="5859990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731297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54C9E-57AD-C7C8-BA4D-32962C713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-153691"/>
            <a:ext cx="10018713" cy="1282695"/>
          </a:xfrm>
        </p:spPr>
        <p:txBody>
          <a:bodyPr/>
          <a:lstStyle/>
          <a:p>
            <a:r>
              <a:rPr lang="en-US" b="1"/>
              <a:t>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79419-7A92-246A-FEE0-B1C8AA62F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0180" y="781373"/>
            <a:ext cx="10246131" cy="5745996"/>
          </a:xfrm>
        </p:spPr>
        <p:txBody>
          <a:bodyPr>
            <a:normAutofit fontScale="85000" lnSpcReduction="10000"/>
          </a:bodyPr>
          <a:lstStyle/>
          <a:p>
            <a:pPr marL="0" indent="0">
              <a:buClr>
                <a:srgbClr val="1287C3"/>
              </a:buClr>
              <a:buNone/>
            </a:pPr>
            <a:r>
              <a:rPr lang="en-US" b="1"/>
              <a:t>Feature-Based Methods:</a:t>
            </a:r>
          </a:p>
          <a:p>
            <a:pPr>
              <a:buClr>
                <a:srgbClr val="1287C3"/>
              </a:buClr>
            </a:pPr>
            <a:r>
              <a:rPr lang="en-US"/>
              <a:t>Chamfer Matching (Yin et al., 2014, 2018) struggles under occlusion and growth variation</a:t>
            </a:r>
          </a:p>
          <a:p>
            <a:pPr>
              <a:buClr>
                <a:srgbClr val="1287C3"/>
              </a:buClr>
            </a:pPr>
            <a:r>
              <a:rPr lang="en-US"/>
              <a:t>Traditional methods (e.g., Hough Transform, watershed) fail under noise or lighting variation</a:t>
            </a:r>
          </a:p>
          <a:p>
            <a:pPr>
              <a:buClr>
                <a:srgbClr val="1287C3"/>
              </a:buClr>
            </a:pPr>
            <a:endParaRPr lang="en-US"/>
          </a:p>
          <a:p>
            <a:pPr marL="0" indent="0">
              <a:buClr>
                <a:srgbClr val="1287C3"/>
              </a:buClr>
              <a:buNone/>
            </a:pPr>
            <a:r>
              <a:rPr lang="en-US" b="1"/>
              <a:t>Learning-Based Methods:</a:t>
            </a:r>
          </a:p>
          <a:p>
            <a:pPr>
              <a:buClr>
                <a:srgbClr val="1287C3"/>
              </a:buClr>
            </a:pPr>
            <a:r>
              <a:rPr lang="en-US" err="1"/>
              <a:t>LeTra</a:t>
            </a:r>
            <a:r>
              <a:rPr lang="en-US"/>
              <a:t> (Jurado-Ruiz et al., 2024): Mask R-CNN + </a:t>
            </a:r>
            <a:r>
              <a:rPr lang="en-US" err="1"/>
              <a:t>IoU</a:t>
            </a:r>
            <a:r>
              <a:rPr lang="en-US"/>
              <a:t> tracking</a:t>
            </a:r>
          </a:p>
          <a:p>
            <a:pPr>
              <a:buClr>
                <a:srgbClr val="1287C3"/>
              </a:buClr>
            </a:pPr>
            <a:r>
              <a:rPr lang="en-US" err="1"/>
              <a:t>LeafMask</a:t>
            </a:r>
            <a:r>
              <a:rPr lang="en-US"/>
              <a:t>, Eff-</a:t>
            </a:r>
            <a:r>
              <a:rPr lang="en-US" err="1"/>
              <a:t>UNet</a:t>
            </a:r>
            <a:r>
              <a:rPr lang="en-US"/>
              <a:t>++: high accuracy but limited degradation testing</a:t>
            </a:r>
          </a:p>
          <a:p>
            <a:pPr>
              <a:buClr>
                <a:srgbClr val="1287C3"/>
              </a:buClr>
            </a:pPr>
            <a:r>
              <a:rPr lang="en-US"/>
              <a:t>Synthetic training data improves generalization, not robustness</a:t>
            </a:r>
          </a:p>
          <a:p>
            <a:pPr>
              <a:buClr>
                <a:srgbClr val="1287C3"/>
              </a:buClr>
            </a:pPr>
            <a:endParaRPr lang="en-US"/>
          </a:p>
          <a:p>
            <a:pPr marL="0" indent="0">
              <a:buClr>
                <a:srgbClr val="1287C3"/>
              </a:buClr>
              <a:buNone/>
            </a:pPr>
            <a:r>
              <a:rPr lang="en-US" b="1"/>
              <a:t>Gap Identified:</a:t>
            </a:r>
          </a:p>
          <a:p>
            <a:pPr>
              <a:buClr>
                <a:srgbClr val="1287C3"/>
              </a:buClr>
            </a:pPr>
            <a:r>
              <a:rPr lang="en-US"/>
              <a:t>Most studies benchmark on ideal, clean images</a:t>
            </a:r>
          </a:p>
          <a:p>
            <a:pPr>
              <a:buClr>
                <a:srgbClr val="1287C3"/>
              </a:buClr>
            </a:pPr>
            <a:r>
              <a:rPr lang="en-US"/>
              <a:t>Few evaluate models under real-world degradations (blur, noise, lighting)</a:t>
            </a:r>
          </a:p>
          <a:p>
            <a:pPr>
              <a:buClr>
                <a:srgbClr val="1287C3"/>
              </a:buClr>
            </a:pPr>
            <a:r>
              <a:rPr lang="en-US"/>
              <a:t>Our study fills this gap by testing </a:t>
            </a:r>
            <a:r>
              <a:rPr lang="en-US" err="1"/>
              <a:t>LeTra</a:t>
            </a:r>
            <a:r>
              <a:rPr lang="en-US"/>
              <a:t> under 3 degradation types</a:t>
            </a:r>
          </a:p>
        </p:txBody>
      </p:sp>
    </p:spTree>
    <p:extLst>
      <p:ext uri="{BB962C8B-B14F-4D97-AF65-F5344CB8AC3E}">
        <p14:creationId xmlns:p14="http://schemas.microsoft.com/office/powerpoint/2010/main" val="25603399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E0AD6-4E0A-FA53-F214-12758C691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50DCC-263B-1AFE-8089-3DCCACFE2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F. Jurado-Ruiz, T.-P. Nguyen, J. Peller, M. J. </a:t>
            </a:r>
            <a:r>
              <a:rPr lang="en-US" sz="1200" dirty="0" err="1">
                <a:latin typeface="Times New Roman"/>
                <a:cs typeface="Times New Roman"/>
              </a:rPr>
              <a:t>Aranzana</a:t>
            </a:r>
            <a:r>
              <a:rPr lang="en-US" sz="1200" dirty="0">
                <a:latin typeface="Times New Roman"/>
                <a:cs typeface="Times New Roman"/>
              </a:rPr>
              <a:t>, G. Polder, and M. G. M. Aarts, “</a:t>
            </a:r>
            <a:r>
              <a:rPr lang="en-US" sz="1200" dirty="0" err="1">
                <a:latin typeface="Times New Roman"/>
                <a:cs typeface="Times New Roman"/>
              </a:rPr>
              <a:t>LeTra</a:t>
            </a:r>
            <a:r>
              <a:rPr lang="en-US" sz="1200" dirty="0">
                <a:latin typeface="Times New Roman"/>
                <a:cs typeface="Times New Roman"/>
              </a:rPr>
              <a:t>: a leaf tracking workflow based on convolutional neural networks and intersection over union,” </a:t>
            </a:r>
            <a:r>
              <a:rPr lang="en-US" sz="1200" i="1" dirty="0">
                <a:latin typeface="Times New Roman"/>
                <a:cs typeface="Times New Roman"/>
              </a:rPr>
              <a:t>Plant Methods</a:t>
            </a:r>
            <a:r>
              <a:rPr lang="en-US" sz="1200" dirty="0">
                <a:latin typeface="Times New Roman"/>
                <a:cs typeface="Times New Roman"/>
              </a:rPr>
              <a:t>, vol. 20, no. 1, p. 11, Jan. 2024, </a:t>
            </a:r>
            <a:r>
              <a:rPr lang="en-US" sz="1200" dirty="0" err="1">
                <a:latin typeface="Times New Roman"/>
                <a:cs typeface="Times New Roman"/>
              </a:rPr>
              <a:t>doi</a:t>
            </a:r>
            <a:r>
              <a:rPr lang="en-US" sz="1200" dirty="0">
                <a:latin typeface="Times New Roman"/>
                <a:cs typeface="Times New Roman"/>
              </a:rPr>
              <a:t>: 10.1186/s13007-024-01138-x.</a:t>
            </a:r>
          </a:p>
          <a:p>
            <a:pPr>
              <a:buClr>
                <a:srgbClr val="1287C3"/>
              </a:buClr>
            </a:pPr>
            <a:r>
              <a:rPr lang="en-US" sz="1200" dirty="0">
                <a:latin typeface="Times New Roman"/>
                <a:cs typeface="Times New Roman"/>
              </a:rPr>
              <a:t>X. Yin, X. Liu, J. Chen, and D. M. Kramer, “Multi-leaf tracking from fluorescence plant videos,” in </a:t>
            </a:r>
            <a:r>
              <a:rPr lang="en-US" sz="1200" i="1" dirty="0">
                <a:latin typeface="Times New Roman"/>
                <a:cs typeface="Times New Roman"/>
              </a:rPr>
              <a:t>2014 IEEE International Conference on Image Processing (ICIP)</a:t>
            </a:r>
            <a:r>
              <a:rPr lang="en-US" sz="1200" dirty="0">
                <a:latin typeface="Times New Roman"/>
                <a:cs typeface="Times New Roman"/>
              </a:rPr>
              <a:t>, IEEE, 2014, pp. 408–412. Accessed: Apr. 14, 2025. [Online]. Available: </a:t>
            </a:r>
            <a:r>
              <a:rPr lang="en-US" sz="1200" dirty="0">
                <a:latin typeface="Times New Roman"/>
                <a:cs typeface="Times New Roman"/>
                <a:hlinkClick r:id="rId2"/>
              </a:rPr>
              <a:t>https://ieeexplore.ieee.org/abstract/document/7025081/</a:t>
            </a:r>
            <a:endParaRPr lang="en-US" sz="1200">
              <a:latin typeface="Times New Roman"/>
              <a:cs typeface="Times New Roman"/>
            </a:endParaRPr>
          </a:p>
          <a:p>
            <a:pPr>
              <a:buClr>
                <a:srgbClr val="1287C3"/>
              </a:buClr>
            </a:pPr>
            <a:r>
              <a:rPr lang="en-US" sz="1200" dirty="0">
                <a:latin typeface="Times New Roman"/>
                <a:cs typeface="Times New Roman"/>
              </a:rPr>
              <a:t>X. Yin, X. Liu, J. Chen, and D. M. Kramer, “Joint multi-leaf segmentation, alignment, and tracking for fluorescence plant videos,” </a:t>
            </a:r>
            <a:r>
              <a:rPr lang="en-US" sz="1200" i="1" dirty="0">
                <a:latin typeface="Times New Roman"/>
                <a:cs typeface="Times New Roman"/>
              </a:rPr>
              <a:t>IEEE Trans. Pattern Anal. Mach. Intell.</a:t>
            </a:r>
            <a:r>
              <a:rPr lang="en-US" sz="1200" dirty="0">
                <a:latin typeface="Times New Roman"/>
                <a:cs typeface="Times New Roman"/>
              </a:rPr>
              <a:t>, vol. 40, no. 6, pp. 1411–1423, 2017.</a:t>
            </a:r>
          </a:p>
          <a:p>
            <a:pPr>
              <a:buClr>
                <a:srgbClr val="1287C3"/>
              </a:buClr>
            </a:pPr>
            <a:r>
              <a:rPr lang="en-US" sz="1200" dirty="0">
                <a:latin typeface="Times New Roman"/>
                <a:cs typeface="Times New Roman"/>
              </a:rPr>
              <a:t>H. Scharr </a:t>
            </a:r>
            <a:r>
              <a:rPr lang="en-US" sz="1200" i="1" dirty="0">
                <a:latin typeface="Times New Roman"/>
                <a:cs typeface="Times New Roman"/>
              </a:rPr>
              <a:t>et al.</a:t>
            </a:r>
            <a:r>
              <a:rPr lang="en-US" sz="1200" dirty="0">
                <a:latin typeface="Times New Roman"/>
                <a:cs typeface="Times New Roman"/>
              </a:rPr>
              <a:t>, “Leaf segmentation in plant phenotyping: a collation study,” </a:t>
            </a:r>
            <a:r>
              <a:rPr lang="en-US" sz="1200" i="1" dirty="0">
                <a:latin typeface="Times New Roman"/>
                <a:cs typeface="Times New Roman"/>
              </a:rPr>
              <a:t>Mach. Vis. Appl.</a:t>
            </a:r>
            <a:r>
              <a:rPr lang="en-US" sz="1200" dirty="0">
                <a:latin typeface="Times New Roman"/>
                <a:cs typeface="Times New Roman"/>
              </a:rPr>
              <a:t>, vol. 27, no. 4, pp. 585–606, May 2016, </a:t>
            </a:r>
            <a:r>
              <a:rPr lang="en-US" sz="1200" dirty="0" err="1">
                <a:latin typeface="Times New Roman"/>
                <a:cs typeface="Times New Roman"/>
              </a:rPr>
              <a:t>doi</a:t>
            </a:r>
            <a:r>
              <a:rPr lang="en-US" sz="1200" dirty="0">
                <a:latin typeface="Times New Roman"/>
                <a:cs typeface="Times New Roman"/>
              </a:rPr>
              <a:t>: 10.1007/s00138-015-0737-3.</a:t>
            </a:r>
          </a:p>
          <a:p>
            <a:pPr>
              <a:buClr>
                <a:srgbClr val="1287C3"/>
              </a:buClr>
            </a:pPr>
            <a:r>
              <a:rPr lang="en-US" sz="1200" dirty="0">
                <a:latin typeface="Times New Roman"/>
                <a:cs typeface="Times New Roman"/>
              </a:rPr>
              <a:t>J. P. Kumar and S. Domnic, “Image based leaf segmentation and counting in rosette plants,” </a:t>
            </a:r>
            <a:r>
              <a:rPr lang="en-US" sz="1200" i="1" dirty="0">
                <a:latin typeface="Times New Roman"/>
                <a:cs typeface="Times New Roman"/>
              </a:rPr>
              <a:t>Inf. Process. Agric.</a:t>
            </a:r>
            <a:r>
              <a:rPr lang="en-US" sz="1200" dirty="0">
                <a:latin typeface="Times New Roman"/>
                <a:cs typeface="Times New Roman"/>
              </a:rPr>
              <a:t>, vol. 6, no. 2, pp. 233–246, 2019.</a:t>
            </a:r>
          </a:p>
          <a:p>
            <a:pPr>
              <a:buClr>
                <a:srgbClr val="1287C3"/>
              </a:buClr>
            </a:pPr>
            <a:r>
              <a:rPr lang="en-US" sz="1200" dirty="0">
                <a:latin typeface="Times New Roman"/>
                <a:cs typeface="Times New Roman"/>
              </a:rPr>
              <a:t>R. Guo, L. Qu, D. Niu, Z. Li, and J. Yue, “</a:t>
            </a:r>
            <a:r>
              <a:rPr lang="en-US" sz="1200" dirty="0" err="1">
                <a:latin typeface="Times New Roman"/>
                <a:cs typeface="Times New Roman"/>
              </a:rPr>
              <a:t>Leafmask</a:t>
            </a:r>
            <a:r>
              <a:rPr lang="en-US" sz="1200" dirty="0">
                <a:latin typeface="Times New Roman"/>
                <a:cs typeface="Times New Roman"/>
              </a:rPr>
              <a:t>: Towards greater accuracy on leaf segmentation,” in </a:t>
            </a:r>
            <a:r>
              <a:rPr lang="en-US" sz="1200" i="1" dirty="0">
                <a:latin typeface="Times New Roman"/>
                <a:cs typeface="Times New Roman"/>
              </a:rPr>
              <a:t>Proceedings of the IEEE/CVF International Conference on Computer Vision</a:t>
            </a:r>
            <a:r>
              <a:rPr lang="en-US" sz="1200" dirty="0">
                <a:latin typeface="Times New Roman"/>
                <a:cs typeface="Times New Roman"/>
              </a:rPr>
              <a:t>, 2021, pp. 1249–1258. Accessed: Apr. 14, 2025. [Online]. Available: </a:t>
            </a:r>
            <a:r>
              <a:rPr lang="en-US" sz="1200" dirty="0">
                <a:latin typeface="Times New Roman"/>
                <a:cs typeface="Times New Roman"/>
                <a:hlinkClick r:id="rId3"/>
              </a:rPr>
              <a:t>https://openaccess.thecvf.com/content/ICCV2021W/CVPPA/html/Guo_LeafMask_Towards_Greater_Accuracy_on_Leaf_Segmentation_ICCVW_2021_paper.html</a:t>
            </a:r>
            <a:endParaRPr lang="en-US" sz="1200">
              <a:latin typeface="Times New Roman"/>
              <a:cs typeface="Times New Roman"/>
            </a:endParaRPr>
          </a:p>
          <a:p>
            <a:pPr>
              <a:buClr>
                <a:srgbClr val="1287C3"/>
              </a:buClr>
            </a:pPr>
            <a:r>
              <a:rPr lang="en-US" sz="1200" dirty="0">
                <a:latin typeface="Times New Roman"/>
                <a:cs typeface="Times New Roman"/>
              </a:rPr>
              <a:t>S. Bhagat, M. </a:t>
            </a:r>
            <a:r>
              <a:rPr lang="en-US" sz="1200" dirty="0" err="1">
                <a:latin typeface="Times New Roman"/>
                <a:cs typeface="Times New Roman"/>
              </a:rPr>
              <a:t>Kokare</a:t>
            </a:r>
            <a:r>
              <a:rPr lang="en-US" sz="1200" dirty="0">
                <a:latin typeface="Times New Roman"/>
                <a:cs typeface="Times New Roman"/>
              </a:rPr>
              <a:t>, V. </a:t>
            </a:r>
            <a:r>
              <a:rPr lang="en-US" sz="1200" dirty="0" err="1">
                <a:latin typeface="Times New Roman"/>
                <a:cs typeface="Times New Roman"/>
              </a:rPr>
              <a:t>Haswani</a:t>
            </a:r>
            <a:r>
              <a:rPr lang="en-US" sz="1200" dirty="0">
                <a:latin typeface="Times New Roman"/>
                <a:cs typeface="Times New Roman"/>
              </a:rPr>
              <a:t>, P. </a:t>
            </a:r>
            <a:r>
              <a:rPr lang="en-US" sz="1200" dirty="0" err="1">
                <a:latin typeface="Times New Roman"/>
                <a:cs typeface="Times New Roman"/>
              </a:rPr>
              <a:t>Hambarde</a:t>
            </a:r>
            <a:r>
              <a:rPr lang="en-US" sz="1200" dirty="0">
                <a:latin typeface="Times New Roman"/>
                <a:cs typeface="Times New Roman"/>
              </a:rPr>
              <a:t>, and R. Kamble, “Eff-</a:t>
            </a:r>
            <a:r>
              <a:rPr lang="en-US" sz="1200" dirty="0" err="1">
                <a:latin typeface="Times New Roman"/>
                <a:cs typeface="Times New Roman"/>
              </a:rPr>
              <a:t>UNet</a:t>
            </a:r>
            <a:r>
              <a:rPr lang="en-US" sz="1200" dirty="0">
                <a:latin typeface="Times New Roman"/>
                <a:cs typeface="Times New Roman"/>
              </a:rPr>
              <a:t>++: A novel architecture for plant leaf segmentation and counting,” </a:t>
            </a:r>
            <a:r>
              <a:rPr lang="en-US" sz="1200" i="1" dirty="0">
                <a:latin typeface="Times New Roman"/>
                <a:cs typeface="Times New Roman"/>
              </a:rPr>
              <a:t>Ecol. Inform.</a:t>
            </a:r>
            <a:r>
              <a:rPr lang="en-US" sz="1200" dirty="0">
                <a:latin typeface="Times New Roman"/>
                <a:cs typeface="Times New Roman"/>
              </a:rPr>
              <a:t>, vol. 68, p. 101583, 2022.</a:t>
            </a:r>
          </a:p>
          <a:p>
            <a:pPr>
              <a:buClr>
                <a:srgbClr val="1287C3"/>
              </a:buClr>
            </a:pPr>
            <a:r>
              <a:rPr lang="en-US" sz="1200" dirty="0">
                <a:latin typeface="Times New Roman"/>
                <a:cs typeface="Times New Roman"/>
              </a:rPr>
              <a:t>D. Ward, P. Moghadam, and N. Hudson, “Deep Leaf Segmentation Using Synthetic Data,” Mar. 21, 2019, </a:t>
            </a:r>
            <a:r>
              <a:rPr lang="en-US" sz="1200" i="1" dirty="0" err="1">
                <a:latin typeface="Times New Roman"/>
                <a:cs typeface="Times New Roman"/>
              </a:rPr>
              <a:t>arXiv</a:t>
            </a:r>
            <a:r>
              <a:rPr lang="en-US" sz="1200" dirty="0">
                <a:latin typeface="Times New Roman"/>
                <a:cs typeface="Times New Roman"/>
              </a:rPr>
              <a:t>: arXiv:1807.10931. </a:t>
            </a:r>
            <a:r>
              <a:rPr lang="en-US" sz="1200" dirty="0" err="1">
                <a:latin typeface="Times New Roman"/>
                <a:cs typeface="Times New Roman"/>
              </a:rPr>
              <a:t>doi</a:t>
            </a:r>
            <a:r>
              <a:rPr lang="en-US" sz="1200" dirty="0">
                <a:latin typeface="Times New Roman"/>
                <a:cs typeface="Times New Roman"/>
              </a:rPr>
              <a:t>: 10.48550/arXiv.1807.10931.</a:t>
            </a:r>
          </a:p>
          <a:p>
            <a:pPr>
              <a:buClr>
                <a:srgbClr val="1287C3"/>
              </a:buClr>
            </a:pPr>
            <a:endParaRPr lang="en-US" sz="1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024725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59995-5554-2891-D1E2-B906CE5F9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5347252"/>
          </a:xfrm>
        </p:spPr>
        <p:txBody>
          <a:bodyPr/>
          <a:lstStyle/>
          <a:p>
            <a:r>
              <a:rPr lang="en-US" b="1"/>
              <a:t>Thank you!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732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2AA3C6-54AE-5EC1-81E5-5F286AA6B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1E83F-7F07-831A-1268-90F414BF6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706" y="685800"/>
            <a:ext cx="9742318" cy="17525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b="1"/>
              <a:t>Literature Review</a:t>
            </a:r>
            <a:br>
              <a:rPr lang="en-US" b="1"/>
            </a:br>
            <a:r>
              <a:rPr lang="en-US" b="1"/>
              <a:t>Comparative Summary of Existing Leaf Datasets</a:t>
            </a:r>
            <a:endParaRPr lang="en-US"/>
          </a:p>
          <a:p>
            <a:pPr>
              <a:lnSpc>
                <a:spcPct val="90000"/>
              </a:lnSpc>
              <a:spcBef>
                <a:spcPts val="0"/>
              </a:spcBef>
            </a:pPr>
            <a:endParaRPr lang="en-US"/>
          </a:p>
          <a:p>
            <a:pPr>
              <a:lnSpc>
                <a:spcPct val="90000"/>
              </a:lnSpc>
            </a:pPr>
            <a:endParaRPr lang="en-US" b="1"/>
          </a:p>
        </p:txBody>
      </p:sp>
      <p:graphicFrame>
        <p:nvGraphicFramePr>
          <p:cNvPr id="55" name="Content Placeholder 34">
            <a:extLst>
              <a:ext uri="{FF2B5EF4-FFF2-40B4-BE49-F238E27FC236}">
                <a16:creationId xmlns:a16="http://schemas.microsoft.com/office/drawing/2014/main" id="{2FBF38A0-D0A7-547F-0AAD-AF0FA83D7E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7094664"/>
              </p:ext>
            </p:extLst>
          </p:nvPr>
        </p:nvGraphicFramePr>
        <p:xfrm>
          <a:off x="1940277" y="1848555"/>
          <a:ext cx="9867091" cy="4895173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366052">
                  <a:extLst>
                    <a:ext uri="{9D8B030D-6E8A-4147-A177-3AD203B41FA5}">
                      <a16:colId xmlns:a16="http://schemas.microsoft.com/office/drawing/2014/main" val="1652210412"/>
                    </a:ext>
                  </a:extLst>
                </a:gridCol>
                <a:gridCol w="2423649">
                  <a:extLst>
                    <a:ext uri="{9D8B030D-6E8A-4147-A177-3AD203B41FA5}">
                      <a16:colId xmlns:a16="http://schemas.microsoft.com/office/drawing/2014/main" val="1861138093"/>
                    </a:ext>
                  </a:extLst>
                </a:gridCol>
                <a:gridCol w="1764048">
                  <a:extLst>
                    <a:ext uri="{9D8B030D-6E8A-4147-A177-3AD203B41FA5}">
                      <a16:colId xmlns:a16="http://schemas.microsoft.com/office/drawing/2014/main" val="496034700"/>
                    </a:ext>
                  </a:extLst>
                </a:gridCol>
                <a:gridCol w="3313342">
                  <a:extLst>
                    <a:ext uri="{9D8B030D-6E8A-4147-A177-3AD203B41FA5}">
                      <a16:colId xmlns:a16="http://schemas.microsoft.com/office/drawing/2014/main" val="801258297"/>
                    </a:ext>
                  </a:extLst>
                </a:gridCol>
              </a:tblGrid>
              <a:tr h="652689"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US" sz="1300" b="1" kern="1200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Dataset</a:t>
                      </a:r>
                      <a:endParaRPr lang="en-US" sz="1300" b="1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0324" marR="43089" marT="86177" marB="8617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US" sz="1300" b="1" kern="1200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Species / Type</a:t>
                      </a:r>
                      <a:endParaRPr lang="en-US" sz="1300" b="1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0324" marR="43089" marT="86177" marB="8617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US" sz="1300" b="1" kern="1200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Modality</a:t>
                      </a:r>
                      <a:endParaRPr lang="en-US" sz="1300" b="1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0324" marR="43089" marT="86177" marB="8617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US" sz="1300" b="1" kern="1200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Size / Resolution</a:t>
                      </a:r>
                      <a:endParaRPr lang="en-US" sz="1300" b="1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0324" marR="43089" marT="86177" marB="8617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325409"/>
                  </a:ext>
                </a:extLst>
              </a:tr>
              <a:tr h="459850"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US" sz="1100" kern="1200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Tomato Leaf Dataset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324" marR="43089" marT="0" marB="861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US" sz="1100" kern="1200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Tomato / Real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324" marR="43089" marT="0" marB="861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US" sz="1100" kern="1200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RGB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324" marR="43089" marT="0" marB="861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US" sz="1100" kern="1200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1,408 images, 160×200 to 3888×2592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324" marR="43089" marT="0" marB="861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4510066"/>
                  </a:ext>
                </a:extLst>
              </a:tr>
              <a:tr h="459850"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US" sz="1100" kern="1200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CVPPP A1–A5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324" marR="43089" marT="0" marB="861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US" sz="1100" kern="1200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Arabidopsis, Tobacco / Real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324" marR="43089" marT="0" marB="861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US" sz="1100" kern="1200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RGB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324" marR="43089" marT="0" marB="861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US" sz="1100" kern="1200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~1,300 images, up to 3108×2324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324" marR="43089" marT="0" marB="861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299078"/>
                  </a:ext>
                </a:extLst>
              </a:tr>
              <a:tr h="459850"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US" sz="1100" kern="1200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Synthetic Leaf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324" marR="43089" marT="0" marB="861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US" sz="1100" kern="1200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Arabidopsis / Synthetic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324" marR="43089" marT="0" marB="861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US" sz="1100" kern="1200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RGB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324" marR="43089" marT="0" marB="861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US" sz="1100" kern="1200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30,000 synthetic images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324" marR="43089" marT="0" marB="861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170464"/>
                  </a:ext>
                </a:extLst>
              </a:tr>
              <a:tr h="459850"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US" sz="1100" kern="1200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KOMATSUNA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324" marR="43089" marT="0" marB="861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US" sz="1100" kern="1200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Komatsuna / Real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324" marR="43089" marT="0" marB="861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US" sz="1100" kern="1200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RGB, RGB-D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324" marR="43089" marT="0" marB="861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US" sz="1100" kern="1200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900 images, 480×480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324" marR="43089" marT="0" marB="861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318264"/>
                  </a:ext>
                </a:extLst>
              </a:tr>
              <a:tr h="459850"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US" sz="1100" kern="1200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MSU-PID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324" marR="43089" marT="0" marB="861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US" sz="1100" kern="1200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Arabidopsis, Bean / Real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324" marR="43089" marT="0" marB="861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US" sz="1100" kern="1200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RGB, IR, Depth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324" marR="43089" marT="0" marB="861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US" sz="1100" kern="1200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576 images, ~116×119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324" marR="43089" marT="0" marB="861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342050"/>
                  </a:ext>
                </a:extLst>
              </a:tr>
              <a:tr h="459850"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US" sz="1100" kern="1200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Eff-UNet++ (CVPPP)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324" marR="43089" marT="0" marB="861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US" sz="1100" kern="1200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Arabidopsis, Tobacco / Real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324" marR="43089" marT="0" marB="861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US" sz="1100" kern="1200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RGB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324" marR="43089" marT="0" marB="861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US" sz="1100" kern="1200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810 images, 512×512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324" marR="43089" marT="0" marB="861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024295"/>
                  </a:ext>
                </a:extLst>
              </a:tr>
              <a:tr h="741692"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US" sz="1100" kern="1200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LeTra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324" marR="43089" marT="0" marB="861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US" sz="1100" kern="1200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Arabidopsis / Real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324" marR="43089" marT="0" marB="861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US" sz="1100" kern="1200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Chlorophyll Fluorescence (CF)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324" marR="43089" marT="0" marB="861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US" sz="1100" kern="1200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149 train, 53 val, 204 tracked leaves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324" marR="43089" marT="0" marB="861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723477"/>
                  </a:ext>
                </a:extLst>
              </a:tr>
              <a:tr h="741692"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US" sz="1100" kern="1200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UNL-CPPD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324" marR="43089" marT="0" marB="861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US" sz="1100" kern="1200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Maize / Real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324" marR="43089" marT="0" marB="861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US" sz="1100" kern="1200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RGB, IR, NIR, Fluor, Hyperspectral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324" marR="43089" marT="0" marB="861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US" sz="1100" kern="1200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~702 images, 2 views × 27 days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324" marR="43089" marT="0" marB="861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838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5839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EAB00-D34D-E226-B012-F4964FEE1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Research Objectives</a:t>
            </a:r>
            <a:br>
              <a:rPr lang="en-US" b="1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78562-582B-F9F0-6268-A1BDC89BF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Quantitatively assess </a:t>
            </a:r>
            <a:r>
              <a:rPr lang="en-US" dirty="0" err="1"/>
              <a:t>LeTra's</a:t>
            </a:r>
            <a:r>
              <a:rPr lang="en-US" dirty="0"/>
              <a:t> robustness under 3 degradation types: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Gaussian Blur (3x3, 5x5, 7x7)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Salt and Pepper Noise (0.01, 0.025, 0.04)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Brightness/Contrast adjustments (0.7/0.8, 0.9/1.1, 1.3/1.2)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Compare performance using F1-score, </a:t>
            </a:r>
            <a:r>
              <a:rPr lang="en-US" dirty="0" err="1"/>
              <a:t>IoU</a:t>
            </a:r>
            <a:r>
              <a:rPr lang="en-US" dirty="0"/>
              <a:t> and IDF1 scores against clean dataset.</a:t>
            </a:r>
          </a:p>
          <a:p>
            <a:pPr marL="0" indent="0">
              <a:buClr>
                <a:srgbClr val="1287C3"/>
              </a:buClr>
              <a:buNone/>
            </a:pPr>
            <a:br>
              <a:rPr lang="en-US" dirty="0"/>
            </a:br>
            <a:r>
              <a:rPr lang="en-US" dirty="0">
                <a:ea typeface="+mn-lt"/>
                <a:cs typeface="+mn-lt"/>
              </a:rPr>
              <a:t>Note: High IDF1 indicates that the tracker is not only detecting objects correctly but also maintaining their identities consistently over time.</a:t>
            </a:r>
            <a:endParaRPr lang="en-US" dirty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43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6950C-0274-E7D1-E1AD-D28633A90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6720" y="-214604"/>
            <a:ext cx="6685280" cy="206206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b="1">
                <a:ea typeface="+mj-lt"/>
                <a:cs typeface="+mj-lt"/>
              </a:rPr>
              <a:t>Methodology </a:t>
            </a:r>
            <a:endParaRPr lang="en-US" sz="3100" b="1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B32176-F3FB-C60F-F745-B13FE477A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599" y="1558212"/>
            <a:ext cx="5990253" cy="483325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/>
              <a:t>Step 1:</a:t>
            </a:r>
            <a:r>
              <a:rPr lang="en-US"/>
              <a:t> Use pretrained </a:t>
            </a:r>
            <a:r>
              <a:rPr lang="en-US" err="1"/>
              <a:t>LeTra</a:t>
            </a:r>
            <a:r>
              <a:rPr lang="en-US"/>
              <a:t> Mask R-CNN for segmentation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/>
              <a:t>Step 2:</a:t>
            </a:r>
            <a:r>
              <a:rPr lang="en-US"/>
              <a:t> Apply degradations to original Arabidopsis images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/>
              <a:t>Step 3:</a:t>
            </a:r>
            <a:r>
              <a:rPr lang="en-US"/>
              <a:t> Predict degraded masks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/>
              <a:t>Step 4:</a:t>
            </a:r>
            <a:r>
              <a:rPr lang="en-US"/>
              <a:t> Track leaf identities over time using </a:t>
            </a:r>
            <a:r>
              <a:rPr lang="en-US" err="1"/>
              <a:t>IoU</a:t>
            </a:r>
            <a:r>
              <a:rPr lang="en-US"/>
              <a:t>-based matching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/>
              <a:t>Step 5:</a:t>
            </a:r>
            <a:r>
              <a:rPr lang="en-US"/>
              <a:t> Evaluate detection, segmentation, tracking performance</a:t>
            </a:r>
          </a:p>
          <a:p>
            <a:pPr>
              <a:lnSpc>
                <a:spcPct val="90000"/>
              </a:lnSpc>
              <a:buClr>
                <a:srgbClr val="1287C3"/>
              </a:buClr>
            </a:pPr>
            <a:endParaRPr lang="en-US"/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598B1FC9-61C0-1D92-4061-CFC8255F9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50" y="0"/>
            <a:ext cx="4557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36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351ED-997C-8DB6-D758-95AE599BD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882" y="351971"/>
            <a:ext cx="10200142" cy="620486"/>
          </a:xfrm>
        </p:spPr>
        <p:txBody>
          <a:bodyPr>
            <a:normAutofit fontScale="90000"/>
          </a:bodyPr>
          <a:lstStyle/>
          <a:p>
            <a:r>
              <a:rPr lang="en-US" b="1"/>
              <a:t>Experimental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8B155-AABA-B6EE-3AFA-6A141EA96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2230" y="1259633"/>
            <a:ext cx="10000794" cy="4394717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Goal: Test </a:t>
            </a:r>
            <a:r>
              <a:rPr lang="en-US" dirty="0" err="1"/>
              <a:t>LeTra’s</a:t>
            </a:r>
            <a:r>
              <a:rPr lang="en-US" dirty="0"/>
              <a:t> robustness under simulated image degradations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Dataset: Arabidopsis tray images (same as original </a:t>
            </a:r>
            <a:r>
              <a:rPr lang="en-US" dirty="0" err="1"/>
              <a:t>LeTra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Total Evaluated: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Segmentation: 523 leaves (Early, Mid, Late)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Tracking: 204 leaves across 9 plants, 57 timepoints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Experiments: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Gaussian Blur Comparison: 3×3, 5×5, 7×7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Salt &amp; Pepper Noise Comparison: 0.01, 0.025, 0.04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Brightness/Contrast Comparison: (0.7/0.8), (0.9/1.1), (1.3/1.2)</a:t>
            </a:r>
          </a:p>
        </p:txBody>
      </p:sp>
    </p:spTree>
    <p:extLst>
      <p:ext uri="{BB962C8B-B14F-4D97-AF65-F5344CB8AC3E}">
        <p14:creationId xmlns:p14="http://schemas.microsoft.com/office/powerpoint/2010/main" val="758081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DBF1E-E650-1C08-1630-32CEE1CFF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/>
              <a:t>Experimental Design</a:t>
            </a:r>
            <a:endParaRPr lang="en-US" sz="3600"/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5EB9A-4878-1433-3C35-90AC2971E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5000" y="3080687"/>
            <a:ext cx="4732941" cy="3779296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sz="1400" b="1"/>
              <a:t>Datasets Used</a:t>
            </a:r>
            <a:br>
              <a:rPr lang="en-US" sz="1400"/>
            </a:br>
            <a:r>
              <a:rPr lang="en-US" sz="1400"/>
              <a:t>Segmentation Dataset</a:t>
            </a:r>
          </a:p>
          <a:p>
            <a:pPr>
              <a:buClr>
                <a:srgbClr val="1287C3"/>
              </a:buClr>
            </a:pPr>
            <a:r>
              <a:rPr lang="en-US" sz="1400"/>
              <a:t>-</a:t>
            </a:r>
            <a:r>
              <a:rPr lang="en-US" sz="1400">
                <a:ea typeface="+mn-lt"/>
                <a:cs typeface="+mn-lt"/>
              </a:rPr>
              <a:t>53 grayscale images(266×266 pixels) from 18 Arabidopsis thaliana plants.</a:t>
            </a:r>
            <a:endParaRPr lang="en-US" sz="1400"/>
          </a:p>
          <a:p>
            <a:pPr>
              <a:buClr>
                <a:srgbClr val="1287C3"/>
              </a:buClr>
            </a:pPr>
            <a:r>
              <a:rPr lang="en-US" sz="1400">
                <a:ea typeface="+mn-lt"/>
                <a:cs typeface="+mn-lt"/>
              </a:rPr>
              <a:t>Divided into Early Stage: 17 images </a:t>
            </a:r>
            <a:r>
              <a:rPr lang="en-US" sz="1400" i="1">
                <a:ea typeface="+mn-lt"/>
                <a:cs typeface="+mn-lt"/>
              </a:rPr>
              <a:t>(1 removed due to no visible leaves), </a:t>
            </a:r>
            <a:r>
              <a:rPr lang="en-US" sz="1400">
                <a:ea typeface="+mn-lt"/>
                <a:cs typeface="+mn-lt"/>
              </a:rPr>
              <a:t>Mid Stage: 18 </a:t>
            </a:r>
            <a:r>
              <a:rPr lang="en-US" sz="1400" err="1">
                <a:ea typeface="+mn-lt"/>
                <a:cs typeface="+mn-lt"/>
              </a:rPr>
              <a:t>images,Late</a:t>
            </a:r>
            <a:r>
              <a:rPr lang="en-US" sz="1400">
                <a:ea typeface="+mn-lt"/>
                <a:cs typeface="+mn-lt"/>
              </a:rPr>
              <a:t> Stage: 18 images</a:t>
            </a:r>
          </a:p>
          <a:p>
            <a:pPr>
              <a:buClr>
                <a:srgbClr val="1287C3"/>
              </a:buClr>
            </a:pPr>
            <a:r>
              <a:rPr lang="en-US" sz="1400">
                <a:ea typeface="+mn-lt"/>
                <a:cs typeface="+mn-lt"/>
              </a:rPr>
              <a:t>523 leaves used, ensuring the model's ability to generalize across developmental stages.</a:t>
            </a:r>
          </a:p>
          <a:p>
            <a:pPr marL="0" indent="0">
              <a:buNone/>
            </a:pPr>
            <a:br>
              <a:rPr lang="en-US" sz="1400"/>
            </a:br>
            <a:br>
              <a:rPr lang="en-US" sz="1400"/>
            </a:br>
            <a:br>
              <a:rPr lang="en-US" sz="1400"/>
            </a:br>
            <a:r>
              <a:rPr lang="en-US" sz="1400">
                <a:ea typeface="+mn-lt"/>
                <a:cs typeface="+mn-lt"/>
              </a:rPr>
              <a:t>Tracking Evaluation Dataset:</a:t>
            </a:r>
          </a:p>
          <a:p>
            <a:r>
              <a:rPr lang="en-US" sz="1400">
                <a:ea typeface="+mn-lt"/>
                <a:cs typeface="+mn-lt"/>
              </a:rPr>
              <a:t>Separate dataset of 9 plants(266×266 pixels) tracked over 57 timepoints.</a:t>
            </a:r>
            <a:endParaRPr lang="en-US" sz="1400"/>
          </a:p>
          <a:p>
            <a:r>
              <a:rPr lang="en-US" sz="1400">
                <a:ea typeface="+mn-lt"/>
                <a:cs typeface="+mn-lt"/>
              </a:rPr>
              <a:t>Total: 204 leaves.</a:t>
            </a:r>
            <a:endParaRPr lang="en-US" sz="1400"/>
          </a:p>
          <a:p>
            <a:r>
              <a:rPr lang="en-US" sz="1400">
                <a:ea typeface="+mn-lt"/>
                <a:cs typeface="+mn-lt"/>
              </a:rPr>
              <a:t>Purpose: Exclusively used for tracking evaluation — not for training or validation of the Mask R-CNN model.</a:t>
            </a:r>
            <a:br>
              <a:rPr lang="en-US" sz="1400"/>
            </a:br>
            <a:br>
              <a:rPr lang="en-US" sz="1400"/>
            </a:br>
            <a:br>
              <a:rPr lang="en-US" sz="1400"/>
            </a:br>
            <a:br>
              <a:rPr lang="en-US" sz="1400"/>
            </a:br>
            <a:br>
              <a:rPr lang="en-US" sz="1400"/>
            </a:br>
            <a:br>
              <a:rPr lang="en-US" sz="1400"/>
            </a:br>
            <a:br>
              <a:rPr lang="en-US" sz="1400"/>
            </a:br>
            <a:br>
              <a:rPr lang="en-US" sz="1400"/>
            </a:br>
            <a:br>
              <a:rPr lang="en-US" sz="1400"/>
            </a:br>
            <a:endParaRPr lang="en-US" sz="1400"/>
          </a:p>
        </p:txBody>
      </p:sp>
      <p:pic>
        <p:nvPicPr>
          <p:cNvPr id="4" name="Picture 3" descr="A collage of images of a plant&#10;&#10;AI-generated content may be incorrect.">
            <a:extLst>
              <a:ext uri="{FF2B5EF4-FFF2-40B4-BE49-F238E27FC236}">
                <a16:creationId xmlns:a16="http://schemas.microsoft.com/office/drawing/2014/main" id="{9C2A8811-8424-6536-0C4A-CD2D0486EF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63" r="2669" b="17024"/>
          <a:stretch/>
        </p:blipFill>
        <p:spPr>
          <a:xfrm>
            <a:off x="1131303" y="2000995"/>
            <a:ext cx="5632792" cy="1987053"/>
          </a:xfrm>
          <a:prstGeom prst="rect">
            <a:avLst/>
          </a:prstGeom>
        </p:spPr>
      </p:pic>
      <p:pic>
        <p:nvPicPr>
          <p:cNvPr id="5" name="Picture 4" descr="A close-up of a flower&#10;&#10;AI-generated content may be incorrect.">
            <a:extLst>
              <a:ext uri="{FF2B5EF4-FFF2-40B4-BE49-F238E27FC236}">
                <a16:creationId xmlns:a16="http://schemas.microsoft.com/office/drawing/2014/main" id="{9E297693-2037-6448-9D3A-2BC930704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743" y="4453354"/>
            <a:ext cx="1675197" cy="1848816"/>
          </a:xfrm>
          <a:prstGeom prst="rect">
            <a:avLst/>
          </a:prstGeom>
        </p:spPr>
      </p:pic>
      <p:pic>
        <p:nvPicPr>
          <p:cNvPr id="6" name="Picture 5" descr="A white flower on a black background&#10;&#10;AI-generated content may be incorrect.">
            <a:extLst>
              <a:ext uri="{FF2B5EF4-FFF2-40B4-BE49-F238E27FC236}">
                <a16:creationId xmlns:a16="http://schemas.microsoft.com/office/drawing/2014/main" id="{C10DEDB0-1C63-E4EE-B886-8D04A54C0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896" y="4454067"/>
            <a:ext cx="1916334" cy="1877753"/>
          </a:xfrm>
          <a:prstGeom prst="rect">
            <a:avLst/>
          </a:prstGeom>
        </p:spPr>
      </p:pic>
      <p:pic>
        <p:nvPicPr>
          <p:cNvPr id="7" name="Picture 6" descr="A close-up of a flower&#10;&#10;AI-generated content may be incorrect.">
            <a:extLst>
              <a:ext uri="{FF2B5EF4-FFF2-40B4-BE49-F238E27FC236}">
                <a16:creationId xmlns:a16="http://schemas.microsoft.com/office/drawing/2014/main" id="{EB43D667-7D5E-0E8A-AB25-C60F2C8BD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459" y="4460411"/>
            <a:ext cx="1897757" cy="185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745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2865</Words>
  <Application>Microsoft Office PowerPoint</Application>
  <PresentationFormat>Widescreen</PresentationFormat>
  <Paragraphs>298</Paragraphs>
  <Slides>41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Parallax</vt:lpstr>
      <vt:lpstr>Robustness Evaluation of LeTra (Jurado-Ruiz et al., 2024)Leaf Tracking Under Image Degradations</vt:lpstr>
      <vt:lpstr>The Big Problem</vt:lpstr>
      <vt:lpstr>Introduction to LeTra</vt:lpstr>
      <vt:lpstr>Literature Review</vt:lpstr>
      <vt:lpstr>Literature Review Comparative Summary of Existing Leaf Datasets  </vt:lpstr>
      <vt:lpstr>Research Objectives </vt:lpstr>
      <vt:lpstr>Methodology </vt:lpstr>
      <vt:lpstr>Experimental Design</vt:lpstr>
      <vt:lpstr>Experimental Design </vt:lpstr>
      <vt:lpstr>Results – Gaussian Blur </vt:lpstr>
      <vt:lpstr>Results – Gaussian Blur </vt:lpstr>
      <vt:lpstr>Results – Gaussian Blur </vt:lpstr>
      <vt:lpstr>Results – Gaussian Blur      Segmentation dataset  T  Tracking dataset</vt:lpstr>
      <vt:lpstr>Results – Gaussian Blur      </vt:lpstr>
      <vt:lpstr>Results –Gaussian Blur  </vt:lpstr>
      <vt:lpstr>Results –Gaussian Blur  </vt:lpstr>
      <vt:lpstr>Results –Gaussian Blur  </vt:lpstr>
      <vt:lpstr>Results – Salt&amp;Pepper</vt:lpstr>
      <vt:lpstr>Results – Salt&amp;Pepper</vt:lpstr>
      <vt:lpstr>Results – Salt&amp;Pepper</vt:lpstr>
      <vt:lpstr>Results – Salt&amp;Pepper</vt:lpstr>
      <vt:lpstr>Results – Salt&amp;Pepper</vt:lpstr>
      <vt:lpstr>Results – Salt&amp;Pepper</vt:lpstr>
      <vt:lpstr>Results – Salt&amp;Pepper</vt:lpstr>
      <vt:lpstr>Results – Salt&amp;Pepper</vt:lpstr>
      <vt:lpstr>Results – Brightness and Contrast</vt:lpstr>
      <vt:lpstr>Results – Brightness and Contrast</vt:lpstr>
      <vt:lpstr>Results – Brightness and Contrast</vt:lpstr>
      <vt:lpstr>Results – Brightness and Contrast</vt:lpstr>
      <vt:lpstr>Results – Brightness and Contrast</vt:lpstr>
      <vt:lpstr>Results – Brightness and Contrast</vt:lpstr>
      <vt:lpstr>Tracking Results – Brightness and Contrast</vt:lpstr>
      <vt:lpstr>Tracking Results – Brightness and Contrast</vt:lpstr>
      <vt:lpstr>Clean Vs Best of All Degradation Setting: Segmentation Result</vt:lpstr>
      <vt:lpstr>Conclusion: Segmentation</vt:lpstr>
      <vt:lpstr>Clean Vs Best Degradation Settings: Tracking Result </vt:lpstr>
      <vt:lpstr>Conclusion:Tracking</vt:lpstr>
      <vt:lpstr>Findings</vt:lpstr>
      <vt:lpstr>Future Work </vt:lpstr>
      <vt:lpstr>Reference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Robustness Evaluation of LeTra Leaf Tracking Under Image Degradations</dc:title>
  <dc:creator/>
  <cp:lastModifiedBy>Shrestha, Sumitra</cp:lastModifiedBy>
  <cp:revision>437</cp:revision>
  <dcterms:created xsi:type="dcterms:W3CDTF">2025-04-02T18:54:30Z</dcterms:created>
  <dcterms:modified xsi:type="dcterms:W3CDTF">2025-06-11T06:03:43Z</dcterms:modified>
</cp:coreProperties>
</file>